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96" r:id="rId2"/>
    <p:sldId id="256" r:id="rId3"/>
    <p:sldId id="297" r:id="rId4"/>
    <p:sldId id="258" r:id="rId5"/>
    <p:sldId id="259" r:id="rId6"/>
    <p:sldId id="299" r:id="rId7"/>
    <p:sldId id="260" r:id="rId8"/>
    <p:sldId id="261" r:id="rId9"/>
    <p:sldId id="300" r:id="rId10"/>
    <p:sldId id="262" r:id="rId11"/>
    <p:sldId id="298" r:id="rId12"/>
    <p:sldId id="263" r:id="rId13"/>
    <p:sldId id="301" r:id="rId14"/>
    <p:sldId id="264" r:id="rId15"/>
    <p:sldId id="265" r:id="rId16"/>
    <p:sldId id="302" r:id="rId17"/>
    <p:sldId id="266" r:id="rId18"/>
    <p:sldId id="303" r:id="rId19"/>
    <p:sldId id="267" r:id="rId20"/>
    <p:sldId id="268" r:id="rId21"/>
    <p:sldId id="304" r:id="rId22"/>
    <p:sldId id="269" r:id="rId23"/>
    <p:sldId id="305" r:id="rId24"/>
    <p:sldId id="270" r:id="rId25"/>
    <p:sldId id="306" r:id="rId26"/>
    <p:sldId id="271" r:id="rId27"/>
    <p:sldId id="307" r:id="rId28"/>
    <p:sldId id="272" r:id="rId29"/>
    <p:sldId id="273" r:id="rId30"/>
    <p:sldId id="308" r:id="rId31"/>
    <p:sldId id="274" r:id="rId32"/>
    <p:sldId id="309" r:id="rId33"/>
    <p:sldId id="275" r:id="rId34"/>
    <p:sldId id="310" r:id="rId35"/>
    <p:sldId id="276" r:id="rId36"/>
    <p:sldId id="311" r:id="rId37"/>
    <p:sldId id="277" r:id="rId38"/>
    <p:sldId id="278" r:id="rId39"/>
    <p:sldId id="313" r:id="rId40"/>
    <p:sldId id="312" r:id="rId41"/>
    <p:sldId id="279" r:id="rId42"/>
    <p:sldId id="314" r:id="rId43"/>
    <p:sldId id="280" r:id="rId44"/>
    <p:sldId id="315" r:id="rId45"/>
    <p:sldId id="281" r:id="rId46"/>
    <p:sldId id="282" r:id="rId47"/>
    <p:sldId id="316" r:id="rId48"/>
    <p:sldId id="283" r:id="rId49"/>
    <p:sldId id="317" r:id="rId50"/>
    <p:sldId id="284" r:id="rId51"/>
    <p:sldId id="285" r:id="rId52"/>
    <p:sldId id="318" r:id="rId53"/>
    <p:sldId id="286" r:id="rId54"/>
    <p:sldId id="287" r:id="rId55"/>
    <p:sldId id="288" r:id="rId56"/>
    <p:sldId id="294" r:id="rId57"/>
    <p:sldId id="319" r:id="rId58"/>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BBBAF-6405-4F95-BABC-973CD7FA5B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84AE57F-E524-46F6-A08A-D1E53180FA4A}">
      <dgm:prSet phldrT="[متن]" custT="1"/>
      <dgm:spPr/>
      <dgm:t>
        <a:bodyPr/>
        <a:lstStyle/>
        <a:p>
          <a:r>
            <a:rPr lang="fa-IR" sz="3200" b="1" dirty="0" smtClean="0">
              <a:cs typeface="B Titr" panose="00000700000000000000" pitchFamily="2" charset="-78"/>
            </a:rPr>
            <a:t>انواع واحدهای اندازه گیری</a:t>
          </a:r>
          <a:endParaRPr lang="en-US" sz="3200" b="1" dirty="0">
            <a:cs typeface="B Titr" panose="00000700000000000000" pitchFamily="2" charset="-78"/>
          </a:endParaRPr>
        </a:p>
      </dgm:t>
    </dgm:pt>
    <dgm:pt modelId="{9120A2D1-A16E-4D9F-9F34-2EC36E2FA128}" type="parTrans" cxnId="{D74B6439-E180-4366-B2B6-78CB92049C66}">
      <dgm:prSet/>
      <dgm:spPr/>
      <dgm:t>
        <a:bodyPr/>
        <a:lstStyle/>
        <a:p>
          <a:endParaRPr lang="en-US"/>
        </a:p>
      </dgm:t>
    </dgm:pt>
    <dgm:pt modelId="{81223689-5125-4676-A096-EBF29D769FC5}" type="sibTrans" cxnId="{D74B6439-E180-4366-B2B6-78CB92049C66}">
      <dgm:prSet/>
      <dgm:spPr/>
      <dgm:t>
        <a:bodyPr/>
        <a:lstStyle/>
        <a:p>
          <a:endParaRPr lang="en-US"/>
        </a:p>
      </dgm:t>
    </dgm:pt>
    <dgm:pt modelId="{82FF5396-A102-48E5-8D0C-D2F8BBD471E4}">
      <dgm:prSet phldrT="[متن]" custT="1"/>
      <dgm:spPr/>
      <dgm:t>
        <a:bodyPr/>
        <a:lstStyle/>
        <a:p>
          <a:r>
            <a:rPr lang="fa-IR" sz="4000" dirty="0" smtClean="0">
              <a:cs typeface="B Titr" panose="00000700000000000000" pitchFamily="2" charset="-78"/>
            </a:rPr>
            <a:t>دستوری</a:t>
          </a:r>
          <a:endParaRPr lang="en-US" sz="4000" dirty="0">
            <a:cs typeface="B Titr" panose="00000700000000000000" pitchFamily="2" charset="-78"/>
          </a:endParaRPr>
        </a:p>
      </dgm:t>
    </dgm:pt>
    <dgm:pt modelId="{9C216385-D293-408B-9033-3EACD257AECE}" type="parTrans" cxnId="{728F71F0-4DEA-49A3-B15C-E0716BF30D57}">
      <dgm:prSet/>
      <dgm:spPr/>
      <dgm:t>
        <a:bodyPr/>
        <a:lstStyle/>
        <a:p>
          <a:endParaRPr lang="en-US"/>
        </a:p>
      </dgm:t>
    </dgm:pt>
    <dgm:pt modelId="{271F2F65-1439-49BB-824A-A7A31A5620A6}" type="sibTrans" cxnId="{728F71F0-4DEA-49A3-B15C-E0716BF30D57}">
      <dgm:prSet/>
      <dgm:spPr/>
      <dgm:t>
        <a:bodyPr/>
        <a:lstStyle/>
        <a:p>
          <a:endParaRPr lang="en-US"/>
        </a:p>
      </dgm:t>
    </dgm:pt>
    <dgm:pt modelId="{6EA2CB3C-CBFF-4917-9D66-9F10465FCD94}">
      <dgm:prSet phldrT="[متن]" custT="1"/>
      <dgm:spPr/>
      <dgm:t>
        <a:bodyPr/>
        <a:lstStyle/>
        <a:p>
          <a:r>
            <a:rPr lang="fa-IR" sz="4000" dirty="0" err="1" smtClean="0">
              <a:cs typeface="B Titr" panose="00000700000000000000" pitchFamily="2" charset="-78"/>
            </a:rPr>
            <a:t>مشتقه</a:t>
          </a:r>
          <a:endParaRPr lang="en-US" sz="4000" dirty="0">
            <a:cs typeface="B Titr" panose="00000700000000000000" pitchFamily="2" charset="-78"/>
          </a:endParaRPr>
        </a:p>
      </dgm:t>
    </dgm:pt>
    <dgm:pt modelId="{4454E8AA-B337-4C2C-BDA3-1A60FCC24990}" type="parTrans" cxnId="{23526917-4B59-427C-8B5B-26E0397F1D2B}">
      <dgm:prSet/>
      <dgm:spPr/>
      <dgm:t>
        <a:bodyPr/>
        <a:lstStyle/>
        <a:p>
          <a:endParaRPr lang="en-US"/>
        </a:p>
      </dgm:t>
    </dgm:pt>
    <dgm:pt modelId="{83769930-7A60-4ECD-A7FE-09E9C5C4D49D}" type="sibTrans" cxnId="{23526917-4B59-427C-8B5B-26E0397F1D2B}">
      <dgm:prSet/>
      <dgm:spPr/>
      <dgm:t>
        <a:bodyPr/>
        <a:lstStyle/>
        <a:p>
          <a:endParaRPr lang="en-US"/>
        </a:p>
      </dgm:t>
    </dgm:pt>
    <dgm:pt modelId="{81A077C4-7139-4C48-95DB-00C137C4DAC7}">
      <dgm:prSet phldrT="[متن]" custT="1"/>
      <dgm:spPr/>
      <dgm:t>
        <a:bodyPr/>
        <a:lstStyle/>
        <a:p>
          <a:r>
            <a:rPr lang="fa-IR" sz="4000" dirty="0" smtClean="0">
              <a:cs typeface="B Titr" panose="00000700000000000000" pitchFamily="2" charset="-78"/>
            </a:rPr>
            <a:t>بنیادی</a:t>
          </a:r>
          <a:endParaRPr lang="en-US" sz="4000" dirty="0">
            <a:cs typeface="B Titr" panose="00000700000000000000" pitchFamily="2" charset="-78"/>
          </a:endParaRPr>
        </a:p>
      </dgm:t>
    </dgm:pt>
    <dgm:pt modelId="{4E2FC0D0-7686-46E5-B117-C4691A0D003C}" type="parTrans" cxnId="{7D70F189-D45D-4F34-9EFC-05652A1D78C9}">
      <dgm:prSet/>
      <dgm:spPr/>
      <dgm:t>
        <a:bodyPr/>
        <a:lstStyle/>
        <a:p>
          <a:endParaRPr lang="en-US"/>
        </a:p>
      </dgm:t>
    </dgm:pt>
    <dgm:pt modelId="{38B2054D-25EA-4831-A2C4-1230F61DB241}" type="sibTrans" cxnId="{7D70F189-D45D-4F34-9EFC-05652A1D78C9}">
      <dgm:prSet/>
      <dgm:spPr/>
      <dgm:t>
        <a:bodyPr/>
        <a:lstStyle/>
        <a:p>
          <a:endParaRPr lang="en-US"/>
        </a:p>
      </dgm:t>
    </dgm:pt>
    <dgm:pt modelId="{C1ED92B6-1DAA-4693-8BF8-50C98F777428}">
      <dgm:prSet custT="1"/>
      <dgm:spPr/>
      <dgm:t>
        <a:bodyPr/>
        <a:lstStyle/>
        <a:p>
          <a:r>
            <a:rPr lang="fa-IR" sz="4000" dirty="0" smtClean="0">
              <a:cs typeface="B Titr" panose="00000700000000000000" pitchFamily="2" charset="-78"/>
            </a:rPr>
            <a:t>مستقیم</a:t>
          </a:r>
          <a:endParaRPr lang="en-US" sz="4000" dirty="0">
            <a:cs typeface="B Titr" panose="00000700000000000000" pitchFamily="2" charset="-78"/>
          </a:endParaRPr>
        </a:p>
      </dgm:t>
    </dgm:pt>
    <dgm:pt modelId="{61064EAE-808D-479A-86AF-B2CCBAF31BCE}" type="parTrans" cxnId="{D5B1F9C9-5362-480C-9700-61726453BDAF}">
      <dgm:prSet/>
      <dgm:spPr/>
      <dgm:t>
        <a:bodyPr/>
        <a:lstStyle/>
        <a:p>
          <a:endParaRPr lang="en-US"/>
        </a:p>
      </dgm:t>
    </dgm:pt>
    <dgm:pt modelId="{4FE264B3-E085-49F4-8E60-E6ABC5F78A85}" type="sibTrans" cxnId="{D5B1F9C9-5362-480C-9700-61726453BDAF}">
      <dgm:prSet/>
      <dgm:spPr/>
      <dgm:t>
        <a:bodyPr/>
        <a:lstStyle/>
        <a:p>
          <a:endParaRPr lang="en-US"/>
        </a:p>
      </dgm:t>
    </dgm:pt>
    <dgm:pt modelId="{9D7B20CC-84C8-4DA5-8725-F37C34E82094}">
      <dgm:prSet phldrT="[متن]" custT="1"/>
      <dgm:spPr/>
      <dgm:t>
        <a:bodyPr/>
        <a:lstStyle/>
        <a:p>
          <a:r>
            <a:rPr lang="fa-IR" sz="4000" dirty="0" smtClean="0">
              <a:cs typeface="B Titr" panose="00000700000000000000" pitchFamily="2" charset="-78"/>
            </a:rPr>
            <a:t>غیر مستقیم</a:t>
          </a:r>
          <a:endParaRPr lang="en-US" sz="4000" dirty="0">
            <a:cs typeface="B Titr" panose="00000700000000000000" pitchFamily="2" charset="-78"/>
          </a:endParaRPr>
        </a:p>
      </dgm:t>
    </dgm:pt>
    <dgm:pt modelId="{5E9857C3-DA51-4616-96CC-3C4942811D80}" type="parTrans" cxnId="{051C16DF-32EB-4920-BC78-914C7B0ACE17}">
      <dgm:prSet/>
      <dgm:spPr/>
      <dgm:t>
        <a:bodyPr/>
        <a:lstStyle/>
        <a:p>
          <a:endParaRPr lang="en-US"/>
        </a:p>
      </dgm:t>
    </dgm:pt>
    <dgm:pt modelId="{831B584E-CCE1-4742-A0BF-4453A3E58984}" type="sibTrans" cxnId="{051C16DF-32EB-4920-BC78-914C7B0ACE17}">
      <dgm:prSet/>
      <dgm:spPr/>
      <dgm:t>
        <a:bodyPr/>
        <a:lstStyle/>
        <a:p>
          <a:endParaRPr lang="en-US"/>
        </a:p>
      </dgm:t>
    </dgm:pt>
    <dgm:pt modelId="{C462490F-EA07-450B-8F0F-480951647D1A}" type="pres">
      <dgm:prSet presAssocID="{DF5BBBAF-6405-4F95-BABC-973CD7FA5B07}" presName="hierChild1" presStyleCnt="0">
        <dgm:presLayoutVars>
          <dgm:chPref val="1"/>
          <dgm:dir/>
          <dgm:animOne val="branch"/>
          <dgm:animLvl val="lvl"/>
          <dgm:resizeHandles/>
        </dgm:presLayoutVars>
      </dgm:prSet>
      <dgm:spPr/>
      <dgm:t>
        <a:bodyPr/>
        <a:lstStyle/>
        <a:p>
          <a:endParaRPr lang="en-US"/>
        </a:p>
      </dgm:t>
    </dgm:pt>
    <dgm:pt modelId="{21119F07-48AA-453D-889D-887F68B1C760}" type="pres">
      <dgm:prSet presAssocID="{084AE57F-E524-46F6-A08A-D1E53180FA4A}" presName="hierRoot1" presStyleCnt="0"/>
      <dgm:spPr/>
    </dgm:pt>
    <dgm:pt modelId="{4AD6188B-1D2C-4B89-A8FE-BCE64F1D6DEB}" type="pres">
      <dgm:prSet presAssocID="{084AE57F-E524-46F6-A08A-D1E53180FA4A}" presName="composite" presStyleCnt="0"/>
      <dgm:spPr/>
    </dgm:pt>
    <dgm:pt modelId="{DD4F43EA-0EB1-4BCC-BE69-70BBFE171490}" type="pres">
      <dgm:prSet presAssocID="{084AE57F-E524-46F6-A08A-D1E53180FA4A}" presName="background" presStyleLbl="node0" presStyleIdx="0" presStyleCnt="1"/>
      <dgm:spPr/>
    </dgm:pt>
    <dgm:pt modelId="{BDBC5066-E949-4301-B670-7348C36CA099}" type="pres">
      <dgm:prSet presAssocID="{084AE57F-E524-46F6-A08A-D1E53180FA4A}" presName="text" presStyleLbl="fgAcc0" presStyleIdx="0" presStyleCnt="1" custScaleX="233839" custScaleY="125337">
        <dgm:presLayoutVars>
          <dgm:chPref val="3"/>
        </dgm:presLayoutVars>
      </dgm:prSet>
      <dgm:spPr/>
      <dgm:t>
        <a:bodyPr/>
        <a:lstStyle/>
        <a:p>
          <a:endParaRPr lang="en-US"/>
        </a:p>
      </dgm:t>
    </dgm:pt>
    <dgm:pt modelId="{9FFEA082-F356-4849-A134-FC4C003E5BCB}" type="pres">
      <dgm:prSet presAssocID="{084AE57F-E524-46F6-A08A-D1E53180FA4A}" presName="hierChild2" presStyleCnt="0"/>
      <dgm:spPr/>
    </dgm:pt>
    <dgm:pt modelId="{10B3CEA8-5C5C-4C3B-873D-63C743AD00D9}" type="pres">
      <dgm:prSet presAssocID="{9C216385-D293-408B-9033-3EACD257AECE}" presName="Name10" presStyleLbl="parChTrans1D2" presStyleIdx="0" presStyleCnt="5"/>
      <dgm:spPr/>
      <dgm:t>
        <a:bodyPr/>
        <a:lstStyle/>
        <a:p>
          <a:endParaRPr lang="en-US"/>
        </a:p>
      </dgm:t>
    </dgm:pt>
    <dgm:pt modelId="{150F9C43-565F-4050-B326-DC12FB574773}" type="pres">
      <dgm:prSet presAssocID="{82FF5396-A102-48E5-8D0C-D2F8BBD471E4}" presName="hierRoot2" presStyleCnt="0"/>
      <dgm:spPr/>
    </dgm:pt>
    <dgm:pt modelId="{A227D6EB-4118-4AEA-A1A3-EB516152006D}" type="pres">
      <dgm:prSet presAssocID="{82FF5396-A102-48E5-8D0C-D2F8BBD471E4}" presName="composite2" presStyleCnt="0"/>
      <dgm:spPr/>
    </dgm:pt>
    <dgm:pt modelId="{66FFAD92-AB30-4F0D-A468-37A7CD545E00}" type="pres">
      <dgm:prSet presAssocID="{82FF5396-A102-48E5-8D0C-D2F8BBD471E4}" presName="background2" presStyleLbl="node2" presStyleIdx="0" presStyleCnt="5"/>
      <dgm:spPr/>
    </dgm:pt>
    <dgm:pt modelId="{F3C4C338-F209-415A-A1D3-8ED3E0AB3E22}" type="pres">
      <dgm:prSet presAssocID="{82FF5396-A102-48E5-8D0C-D2F8BBD471E4}" presName="text2" presStyleLbl="fgAcc2" presStyleIdx="0" presStyleCnt="5" custScaleY="125337">
        <dgm:presLayoutVars>
          <dgm:chPref val="3"/>
        </dgm:presLayoutVars>
      </dgm:prSet>
      <dgm:spPr/>
      <dgm:t>
        <a:bodyPr/>
        <a:lstStyle/>
        <a:p>
          <a:endParaRPr lang="en-US"/>
        </a:p>
      </dgm:t>
    </dgm:pt>
    <dgm:pt modelId="{F4FE6066-2DB0-41A2-B908-0B1641084E5A}" type="pres">
      <dgm:prSet presAssocID="{82FF5396-A102-48E5-8D0C-D2F8BBD471E4}" presName="hierChild3" presStyleCnt="0"/>
      <dgm:spPr/>
    </dgm:pt>
    <dgm:pt modelId="{F6123476-B191-4956-9B41-C7DE5CEC7717}" type="pres">
      <dgm:prSet presAssocID="{4454E8AA-B337-4C2C-BDA3-1A60FCC24990}" presName="Name10" presStyleLbl="parChTrans1D2" presStyleIdx="1" presStyleCnt="5"/>
      <dgm:spPr/>
      <dgm:t>
        <a:bodyPr/>
        <a:lstStyle/>
        <a:p>
          <a:endParaRPr lang="en-US"/>
        </a:p>
      </dgm:t>
    </dgm:pt>
    <dgm:pt modelId="{DA80BC54-78C6-43C1-951C-45076ED9AA91}" type="pres">
      <dgm:prSet presAssocID="{6EA2CB3C-CBFF-4917-9D66-9F10465FCD94}" presName="hierRoot2" presStyleCnt="0"/>
      <dgm:spPr/>
    </dgm:pt>
    <dgm:pt modelId="{9AE8859A-F26A-426A-A4B3-D939717304DA}" type="pres">
      <dgm:prSet presAssocID="{6EA2CB3C-CBFF-4917-9D66-9F10465FCD94}" presName="composite2" presStyleCnt="0"/>
      <dgm:spPr/>
    </dgm:pt>
    <dgm:pt modelId="{24589B6E-5A72-400E-A72E-3B6DEA6AC977}" type="pres">
      <dgm:prSet presAssocID="{6EA2CB3C-CBFF-4917-9D66-9F10465FCD94}" presName="background2" presStyleLbl="node2" presStyleIdx="1" presStyleCnt="5"/>
      <dgm:spPr/>
    </dgm:pt>
    <dgm:pt modelId="{108E66D5-3C4A-416A-9215-944E8B0181F6}" type="pres">
      <dgm:prSet presAssocID="{6EA2CB3C-CBFF-4917-9D66-9F10465FCD94}" presName="text2" presStyleLbl="fgAcc2" presStyleIdx="1" presStyleCnt="5" custScaleY="125337">
        <dgm:presLayoutVars>
          <dgm:chPref val="3"/>
        </dgm:presLayoutVars>
      </dgm:prSet>
      <dgm:spPr/>
      <dgm:t>
        <a:bodyPr/>
        <a:lstStyle/>
        <a:p>
          <a:endParaRPr lang="en-US"/>
        </a:p>
      </dgm:t>
    </dgm:pt>
    <dgm:pt modelId="{DEBE5A01-DA76-48C8-A85B-F81667FD2CA0}" type="pres">
      <dgm:prSet presAssocID="{6EA2CB3C-CBFF-4917-9D66-9F10465FCD94}" presName="hierChild3" presStyleCnt="0"/>
      <dgm:spPr/>
    </dgm:pt>
    <dgm:pt modelId="{2EB67E10-2CE1-43EB-A375-91B232798E7A}" type="pres">
      <dgm:prSet presAssocID="{4E2FC0D0-7686-46E5-B117-C4691A0D003C}" presName="Name10" presStyleLbl="parChTrans1D2" presStyleIdx="2" presStyleCnt="5"/>
      <dgm:spPr/>
      <dgm:t>
        <a:bodyPr/>
        <a:lstStyle/>
        <a:p>
          <a:endParaRPr lang="en-US"/>
        </a:p>
      </dgm:t>
    </dgm:pt>
    <dgm:pt modelId="{0238D413-1133-428F-80B1-71878A2F6286}" type="pres">
      <dgm:prSet presAssocID="{81A077C4-7139-4C48-95DB-00C137C4DAC7}" presName="hierRoot2" presStyleCnt="0"/>
      <dgm:spPr/>
    </dgm:pt>
    <dgm:pt modelId="{49AFA7BA-4EAC-405D-81B3-B3AD7B31B97E}" type="pres">
      <dgm:prSet presAssocID="{81A077C4-7139-4C48-95DB-00C137C4DAC7}" presName="composite2" presStyleCnt="0"/>
      <dgm:spPr/>
    </dgm:pt>
    <dgm:pt modelId="{28D65B0C-223B-4A32-B0FB-3C129BF8521A}" type="pres">
      <dgm:prSet presAssocID="{81A077C4-7139-4C48-95DB-00C137C4DAC7}" presName="background2" presStyleLbl="node2" presStyleIdx="2" presStyleCnt="5"/>
      <dgm:spPr/>
    </dgm:pt>
    <dgm:pt modelId="{21A5D9E1-EDD2-4964-B283-679A2A3B8EA9}" type="pres">
      <dgm:prSet presAssocID="{81A077C4-7139-4C48-95DB-00C137C4DAC7}" presName="text2" presStyleLbl="fgAcc2" presStyleIdx="2" presStyleCnt="5" custScaleY="125337">
        <dgm:presLayoutVars>
          <dgm:chPref val="3"/>
        </dgm:presLayoutVars>
      </dgm:prSet>
      <dgm:spPr/>
      <dgm:t>
        <a:bodyPr/>
        <a:lstStyle/>
        <a:p>
          <a:endParaRPr lang="en-US"/>
        </a:p>
      </dgm:t>
    </dgm:pt>
    <dgm:pt modelId="{CC1807F6-F40C-4EA5-B929-85167AE8EC6E}" type="pres">
      <dgm:prSet presAssocID="{81A077C4-7139-4C48-95DB-00C137C4DAC7}" presName="hierChild3" presStyleCnt="0"/>
      <dgm:spPr/>
    </dgm:pt>
    <dgm:pt modelId="{886FC950-8A00-4DA7-A97C-7C0B42437397}" type="pres">
      <dgm:prSet presAssocID="{5E9857C3-DA51-4616-96CC-3C4942811D80}" presName="Name10" presStyleLbl="parChTrans1D2" presStyleIdx="3" presStyleCnt="5"/>
      <dgm:spPr/>
      <dgm:t>
        <a:bodyPr/>
        <a:lstStyle/>
        <a:p>
          <a:endParaRPr lang="en-US"/>
        </a:p>
      </dgm:t>
    </dgm:pt>
    <dgm:pt modelId="{6CF56168-EB07-43B1-BF27-11FFDA4D26D9}" type="pres">
      <dgm:prSet presAssocID="{9D7B20CC-84C8-4DA5-8725-F37C34E82094}" presName="hierRoot2" presStyleCnt="0"/>
      <dgm:spPr/>
    </dgm:pt>
    <dgm:pt modelId="{A7645706-E33C-42A6-A746-D7511F0ACDC6}" type="pres">
      <dgm:prSet presAssocID="{9D7B20CC-84C8-4DA5-8725-F37C34E82094}" presName="composite2" presStyleCnt="0"/>
      <dgm:spPr/>
    </dgm:pt>
    <dgm:pt modelId="{DA19A4D3-B7E9-4581-B676-853B477FEC27}" type="pres">
      <dgm:prSet presAssocID="{9D7B20CC-84C8-4DA5-8725-F37C34E82094}" presName="background2" presStyleLbl="node2" presStyleIdx="3" presStyleCnt="5"/>
      <dgm:spPr/>
    </dgm:pt>
    <dgm:pt modelId="{6992BDC0-C5AD-45DE-8FFF-AB983780294C}" type="pres">
      <dgm:prSet presAssocID="{9D7B20CC-84C8-4DA5-8725-F37C34E82094}" presName="text2" presStyleLbl="fgAcc2" presStyleIdx="3" presStyleCnt="5" custScaleY="125337">
        <dgm:presLayoutVars>
          <dgm:chPref val="3"/>
        </dgm:presLayoutVars>
      </dgm:prSet>
      <dgm:spPr/>
      <dgm:t>
        <a:bodyPr/>
        <a:lstStyle/>
        <a:p>
          <a:endParaRPr lang="en-US"/>
        </a:p>
      </dgm:t>
    </dgm:pt>
    <dgm:pt modelId="{774F8EDE-9A68-4320-B774-FBA92C5FCB0E}" type="pres">
      <dgm:prSet presAssocID="{9D7B20CC-84C8-4DA5-8725-F37C34E82094}" presName="hierChild3" presStyleCnt="0"/>
      <dgm:spPr/>
    </dgm:pt>
    <dgm:pt modelId="{F7C211E1-B13B-432D-B040-1BA77A9D5B7F}" type="pres">
      <dgm:prSet presAssocID="{61064EAE-808D-479A-86AF-B2CCBAF31BCE}" presName="Name10" presStyleLbl="parChTrans1D2" presStyleIdx="4" presStyleCnt="5"/>
      <dgm:spPr/>
      <dgm:t>
        <a:bodyPr/>
        <a:lstStyle/>
        <a:p>
          <a:endParaRPr lang="en-US"/>
        </a:p>
      </dgm:t>
    </dgm:pt>
    <dgm:pt modelId="{B40B3CBE-8695-40A4-91AF-222F85F89A36}" type="pres">
      <dgm:prSet presAssocID="{C1ED92B6-1DAA-4693-8BF8-50C98F777428}" presName="hierRoot2" presStyleCnt="0"/>
      <dgm:spPr/>
    </dgm:pt>
    <dgm:pt modelId="{59C06602-C548-4401-B861-C99F2C49ED8B}" type="pres">
      <dgm:prSet presAssocID="{C1ED92B6-1DAA-4693-8BF8-50C98F777428}" presName="composite2" presStyleCnt="0"/>
      <dgm:spPr/>
    </dgm:pt>
    <dgm:pt modelId="{94594348-C710-4FE3-B712-3E0A7B126D9D}" type="pres">
      <dgm:prSet presAssocID="{C1ED92B6-1DAA-4693-8BF8-50C98F777428}" presName="background2" presStyleLbl="node2" presStyleIdx="4" presStyleCnt="5"/>
      <dgm:spPr/>
    </dgm:pt>
    <dgm:pt modelId="{BB13FC9B-9235-4E50-B752-3519063A238F}" type="pres">
      <dgm:prSet presAssocID="{C1ED92B6-1DAA-4693-8BF8-50C98F777428}" presName="text2" presStyleLbl="fgAcc2" presStyleIdx="4" presStyleCnt="5" custScaleY="125337">
        <dgm:presLayoutVars>
          <dgm:chPref val="3"/>
        </dgm:presLayoutVars>
      </dgm:prSet>
      <dgm:spPr/>
      <dgm:t>
        <a:bodyPr/>
        <a:lstStyle/>
        <a:p>
          <a:endParaRPr lang="en-US"/>
        </a:p>
      </dgm:t>
    </dgm:pt>
    <dgm:pt modelId="{D686D675-BA78-4937-8085-C17B8B92EAC5}" type="pres">
      <dgm:prSet presAssocID="{C1ED92B6-1DAA-4693-8BF8-50C98F777428}" presName="hierChild3" presStyleCnt="0"/>
      <dgm:spPr/>
    </dgm:pt>
  </dgm:ptLst>
  <dgm:cxnLst>
    <dgm:cxn modelId="{4E05646E-7321-4EDB-AD54-8817C3AEE435}" type="presOf" srcId="{9D7B20CC-84C8-4DA5-8725-F37C34E82094}" destId="{6992BDC0-C5AD-45DE-8FFF-AB983780294C}" srcOrd="0" destOrd="0" presId="urn:microsoft.com/office/officeart/2005/8/layout/hierarchy1"/>
    <dgm:cxn modelId="{D5B1F9C9-5362-480C-9700-61726453BDAF}" srcId="{084AE57F-E524-46F6-A08A-D1E53180FA4A}" destId="{C1ED92B6-1DAA-4693-8BF8-50C98F777428}" srcOrd="4" destOrd="0" parTransId="{61064EAE-808D-479A-86AF-B2CCBAF31BCE}" sibTransId="{4FE264B3-E085-49F4-8E60-E6ABC5F78A85}"/>
    <dgm:cxn modelId="{D74B6439-E180-4366-B2B6-78CB92049C66}" srcId="{DF5BBBAF-6405-4F95-BABC-973CD7FA5B07}" destId="{084AE57F-E524-46F6-A08A-D1E53180FA4A}" srcOrd="0" destOrd="0" parTransId="{9120A2D1-A16E-4D9F-9F34-2EC36E2FA128}" sibTransId="{81223689-5125-4676-A096-EBF29D769FC5}"/>
    <dgm:cxn modelId="{3A8ABCDD-885D-4DDA-9392-6B2887248FA9}" type="presOf" srcId="{82FF5396-A102-48E5-8D0C-D2F8BBD471E4}" destId="{F3C4C338-F209-415A-A1D3-8ED3E0AB3E22}" srcOrd="0" destOrd="0" presId="urn:microsoft.com/office/officeart/2005/8/layout/hierarchy1"/>
    <dgm:cxn modelId="{C37557EB-134A-466D-A83F-9AD9F633E7CF}" type="presOf" srcId="{084AE57F-E524-46F6-A08A-D1E53180FA4A}" destId="{BDBC5066-E949-4301-B670-7348C36CA099}" srcOrd="0" destOrd="0" presId="urn:microsoft.com/office/officeart/2005/8/layout/hierarchy1"/>
    <dgm:cxn modelId="{53E48017-008A-4E5E-B3C8-1014F6CC5157}" type="presOf" srcId="{C1ED92B6-1DAA-4693-8BF8-50C98F777428}" destId="{BB13FC9B-9235-4E50-B752-3519063A238F}" srcOrd="0" destOrd="0" presId="urn:microsoft.com/office/officeart/2005/8/layout/hierarchy1"/>
    <dgm:cxn modelId="{BAF2C042-A9CC-4DA0-BD51-1E8F8965C9E9}" type="presOf" srcId="{61064EAE-808D-479A-86AF-B2CCBAF31BCE}" destId="{F7C211E1-B13B-432D-B040-1BA77A9D5B7F}" srcOrd="0" destOrd="0" presId="urn:microsoft.com/office/officeart/2005/8/layout/hierarchy1"/>
    <dgm:cxn modelId="{EB11BA4D-3D19-4B00-8172-FF08CFD6106F}" type="presOf" srcId="{5E9857C3-DA51-4616-96CC-3C4942811D80}" destId="{886FC950-8A00-4DA7-A97C-7C0B42437397}" srcOrd="0" destOrd="0" presId="urn:microsoft.com/office/officeart/2005/8/layout/hierarchy1"/>
    <dgm:cxn modelId="{E8DC1BA0-9E46-4913-A565-AC8FE0842EFE}" type="presOf" srcId="{DF5BBBAF-6405-4F95-BABC-973CD7FA5B07}" destId="{C462490F-EA07-450B-8F0F-480951647D1A}" srcOrd="0" destOrd="0" presId="urn:microsoft.com/office/officeart/2005/8/layout/hierarchy1"/>
    <dgm:cxn modelId="{6E89041C-F18F-4BD0-A75B-CADA5C6D02DD}" type="presOf" srcId="{4E2FC0D0-7686-46E5-B117-C4691A0D003C}" destId="{2EB67E10-2CE1-43EB-A375-91B232798E7A}" srcOrd="0" destOrd="0" presId="urn:microsoft.com/office/officeart/2005/8/layout/hierarchy1"/>
    <dgm:cxn modelId="{0580EBBF-1A66-4010-8761-5B19E9945633}" type="presOf" srcId="{4454E8AA-B337-4C2C-BDA3-1A60FCC24990}" destId="{F6123476-B191-4956-9B41-C7DE5CEC7717}" srcOrd="0" destOrd="0" presId="urn:microsoft.com/office/officeart/2005/8/layout/hierarchy1"/>
    <dgm:cxn modelId="{83E54D17-92FE-4A21-81B9-97BC64C4A862}" type="presOf" srcId="{9C216385-D293-408B-9033-3EACD257AECE}" destId="{10B3CEA8-5C5C-4C3B-873D-63C743AD00D9}" srcOrd="0" destOrd="0" presId="urn:microsoft.com/office/officeart/2005/8/layout/hierarchy1"/>
    <dgm:cxn modelId="{8E0287C9-D859-4723-8888-D4FEDAC40BC6}" type="presOf" srcId="{6EA2CB3C-CBFF-4917-9D66-9F10465FCD94}" destId="{108E66D5-3C4A-416A-9215-944E8B0181F6}" srcOrd="0" destOrd="0" presId="urn:microsoft.com/office/officeart/2005/8/layout/hierarchy1"/>
    <dgm:cxn modelId="{7D70F189-D45D-4F34-9EFC-05652A1D78C9}" srcId="{084AE57F-E524-46F6-A08A-D1E53180FA4A}" destId="{81A077C4-7139-4C48-95DB-00C137C4DAC7}" srcOrd="2" destOrd="0" parTransId="{4E2FC0D0-7686-46E5-B117-C4691A0D003C}" sibTransId="{38B2054D-25EA-4831-A2C4-1230F61DB241}"/>
    <dgm:cxn modelId="{051C16DF-32EB-4920-BC78-914C7B0ACE17}" srcId="{084AE57F-E524-46F6-A08A-D1E53180FA4A}" destId="{9D7B20CC-84C8-4DA5-8725-F37C34E82094}" srcOrd="3" destOrd="0" parTransId="{5E9857C3-DA51-4616-96CC-3C4942811D80}" sibTransId="{831B584E-CCE1-4742-A0BF-4453A3E58984}"/>
    <dgm:cxn modelId="{B61190E3-041B-499B-9FE3-4AC3EC1EDF9F}" type="presOf" srcId="{81A077C4-7139-4C48-95DB-00C137C4DAC7}" destId="{21A5D9E1-EDD2-4964-B283-679A2A3B8EA9}" srcOrd="0" destOrd="0" presId="urn:microsoft.com/office/officeart/2005/8/layout/hierarchy1"/>
    <dgm:cxn modelId="{23526917-4B59-427C-8B5B-26E0397F1D2B}" srcId="{084AE57F-E524-46F6-A08A-D1E53180FA4A}" destId="{6EA2CB3C-CBFF-4917-9D66-9F10465FCD94}" srcOrd="1" destOrd="0" parTransId="{4454E8AA-B337-4C2C-BDA3-1A60FCC24990}" sibTransId="{83769930-7A60-4ECD-A7FE-09E9C5C4D49D}"/>
    <dgm:cxn modelId="{728F71F0-4DEA-49A3-B15C-E0716BF30D57}" srcId="{084AE57F-E524-46F6-A08A-D1E53180FA4A}" destId="{82FF5396-A102-48E5-8D0C-D2F8BBD471E4}" srcOrd="0" destOrd="0" parTransId="{9C216385-D293-408B-9033-3EACD257AECE}" sibTransId="{271F2F65-1439-49BB-824A-A7A31A5620A6}"/>
    <dgm:cxn modelId="{862648A4-3AE4-496D-B9F2-CAA8D2489346}" type="presParOf" srcId="{C462490F-EA07-450B-8F0F-480951647D1A}" destId="{21119F07-48AA-453D-889D-887F68B1C760}" srcOrd="0" destOrd="0" presId="urn:microsoft.com/office/officeart/2005/8/layout/hierarchy1"/>
    <dgm:cxn modelId="{293534D7-6036-4F4F-97C7-91416EB613C2}" type="presParOf" srcId="{21119F07-48AA-453D-889D-887F68B1C760}" destId="{4AD6188B-1D2C-4B89-A8FE-BCE64F1D6DEB}" srcOrd="0" destOrd="0" presId="urn:microsoft.com/office/officeart/2005/8/layout/hierarchy1"/>
    <dgm:cxn modelId="{F65E11A6-183B-4933-AA7F-4DA2D10F107F}" type="presParOf" srcId="{4AD6188B-1D2C-4B89-A8FE-BCE64F1D6DEB}" destId="{DD4F43EA-0EB1-4BCC-BE69-70BBFE171490}" srcOrd="0" destOrd="0" presId="urn:microsoft.com/office/officeart/2005/8/layout/hierarchy1"/>
    <dgm:cxn modelId="{980E4945-68DC-4F54-B389-BDC21536A49A}" type="presParOf" srcId="{4AD6188B-1D2C-4B89-A8FE-BCE64F1D6DEB}" destId="{BDBC5066-E949-4301-B670-7348C36CA099}" srcOrd="1" destOrd="0" presId="urn:microsoft.com/office/officeart/2005/8/layout/hierarchy1"/>
    <dgm:cxn modelId="{3AEC4401-6826-4904-9B6C-34D3E301E51B}" type="presParOf" srcId="{21119F07-48AA-453D-889D-887F68B1C760}" destId="{9FFEA082-F356-4849-A134-FC4C003E5BCB}" srcOrd="1" destOrd="0" presId="urn:microsoft.com/office/officeart/2005/8/layout/hierarchy1"/>
    <dgm:cxn modelId="{DCE9650C-D79F-4CA9-B3AD-9FD9835EBF7E}" type="presParOf" srcId="{9FFEA082-F356-4849-A134-FC4C003E5BCB}" destId="{10B3CEA8-5C5C-4C3B-873D-63C743AD00D9}" srcOrd="0" destOrd="0" presId="urn:microsoft.com/office/officeart/2005/8/layout/hierarchy1"/>
    <dgm:cxn modelId="{438E0DB1-9FF6-43BA-BEEA-C635649F4ACD}" type="presParOf" srcId="{9FFEA082-F356-4849-A134-FC4C003E5BCB}" destId="{150F9C43-565F-4050-B326-DC12FB574773}" srcOrd="1" destOrd="0" presId="urn:microsoft.com/office/officeart/2005/8/layout/hierarchy1"/>
    <dgm:cxn modelId="{14F3751D-FE3F-4279-82F6-A9953E7563CB}" type="presParOf" srcId="{150F9C43-565F-4050-B326-DC12FB574773}" destId="{A227D6EB-4118-4AEA-A1A3-EB516152006D}" srcOrd="0" destOrd="0" presId="urn:microsoft.com/office/officeart/2005/8/layout/hierarchy1"/>
    <dgm:cxn modelId="{CCCA005D-07A0-404C-BE74-10D5713E552D}" type="presParOf" srcId="{A227D6EB-4118-4AEA-A1A3-EB516152006D}" destId="{66FFAD92-AB30-4F0D-A468-37A7CD545E00}" srcOrd="0" destOrd="0" presId="urn:microsoft.com/office/officeart/2005/8/layout/hierarchy1"/>
    <dgm:cxn modelId="{4DDD4425-6E06-42E1-9326-F3C2DEC70440}" type="presParOf" srcId="{A227D6EB-4118-4AEA-A1A3-EB516152006D}" destId="{F3C4C338-F209-415A-A1D3-8ED3E0AB3E22}" srcOrd="1" destOrd="0" presId="urn:microsoft.com/office/officeart/2005/8/layout/hierarchy1"/>
    <dgm:cxn modelId="{76989B75-33E6-41E7-BD32-B6391E4814CA}" type="presParOf" srcId="{150F9C43-565F-4050-B326-DC12FB574773}" destId="{F4FE6066-2DB0-41A2-B908-0B1641084E5A}" srcOrd="1" destOrd="0" presId="urn:microsoft.com/office/officeart/2005/8/layout/hierarchy1"/>
    <dgm:cxn modelId="{85D2C144-31B5-430F-860A-A1302A8BB558}" type="presParOf" srcId="{9FFEA082-F356-4849-A134-FC4C003E5BCB}" destId="{F6123476-B191-4956-9B41-C7DE5CEC7717}" srcOrd="2" destOrd="0" presId="urn:microsoft.com/office/officeart/2005/8/layout/hierarchy1"/>
    <dgm:cxn modelId="{993DB6AA-0D05-425E-89FD-4DA4904182F0}" type="presParOf" srcId="{9FFEA082-F356-4849-A134-FC4C003E5BCB}" destId="{DA80BC54-78C6-43C1-951C-45076ED9AA91}" srcOrd="3" destOrd="0" presId="urn:microsoft.com/office/officeart/2005/8/layout/hierarchy1"/>
    <dgm:cxn modelId="{B7C385FE-7F04-4595-9D14-86AED0EFBDE2}" type="presParOf" srcId="{DA80BC54-78C6-43C1-951C-45076ED9AA91}" destId="{9AE8859A-F26A-426A-A4B3-D939717304DA}" srcOrd="0" destOrd="0" presId="urn:microsoft.com/office/officeart/2005/8/layout/hierarchy1"/>
    <dgm:cxn modelId="{1F7F289C-DBF5-4010-900A-BA4DEA3C502C}" type="presParOf" srcId="{9AE8859A-F26A-426A-A4B3-D939717304DA}" destId="{24589B6E-5A72-400E-A72E-3B6DEA6AC977}" srcOrd="0" destOrd="0" presId="urn:microsoft.com/office/officeart/2005/8/layout/hierarchy1"/>
    <dgm:cxn modelId="{97D6DC4E-BD1C-4E93-A2FA-55B321A07CF5}" type="presParOf" srcId="{9AE8859A-F26A-426A-A4B3-D939717304DA}" destId="{108E66D5-3C4A-416A-9215-944E8B0181F6}" srcOrd="1" destOrd="0" presId="urn:microsoft.com/office/officeart/2005/8/layout/hierarchy1"/>
    <dgm:cxn modelId="{6766114F-F0DA-4843-8C55-B66DF786D18A}" type="presParOf" srcId="{DA80BC54-78C6-43C1-951C-45076ED9AA91}" destId="{DEBE5A01-DA76-48C8-A85B-F81667FD2CA0}" srcOrd="1" destOrd="0" presId="urn:microsoft.com/office/officeart/2005/8/layout/hierarchy1"/>
    <dgm:cxn modelId="{31A7598C-4162-457A-ACE5-DCAE0472C9C8}" type="presParOf" srcId="{9FFEA082-F356-4849-A134-FC4C003E5BCB}" destId="{2EB67E10-2CE1-43EB-A375-91B232798E7A}" srcOrd="4" destOrd="0" presId="urn:microsoft.com/office/officeart/2005/8/layout/hierarchy1"/>
    <dgm:cxn modelId="{328B5AE1-A913-4ED9-84D4-2DC0FD5AE128}" type="presParOf" srcId="{9FFEA082-F356-4849-A134-FC4C003E5BCB}" destId="{0238D413-1133-428F-80B1-71878A2F6286}" srcOrd="5" destOrd="0" presId="urn:microsoft.com/office/officeart/2005/8/layout/hierarchy1"/>
    <dgm:cxn modelId="{85DCF97C-8D82-4E15-BDBE-339ECDCE05F8}" type="presParOf" srcId="{0238D413-1133-428F-80B1-71878A2F6286}" destId="{49AFA7BA-4EAC-405D-81B3-B3AD7B31B97E}" srcOrd="0" destOrd="0" presId="urn:microsoft.com/office/officeart/2005/8/layout/hierarchy1"/>
    <dgm:cxn modelId="{F666031F-6E74-4676-82BD-0F00C09EECF6}" type="presParOf" srcId="{49AFA7BA-4EAC-405D-81B3-B3AD7B31B97E}" destId="{28D65B0C-223B-4A32-B0FB-3C129BF8521A}" srcOrd="0" destOrd="0" presId="urn:microsoft.com/office/officeart/2005/8/layout/hierarchy1"/>
    <dgm:cxn modelId="{FC0FE8DD-BB27-4240-AAFC-F4D1EE8A657D}" type="presParOf" srcId="{49AFA7BA-4EAC-405D-81B3-B3AD7B31B97E}" destId="{21A5D9E1-EDD2-4964-B283-679A2A3B8EA9}" srcOrd="1" destOrd="0" presId="urn:microsoft.com/office/officeart/2005/8/layout/hierarchy1"/>
    <dgm:cxn modelId="{800471F8-DB98-46F3-BD9E-FA7F7F742667}" type="presParOf" srcId="{0238D413-1133-428F-80B1-71878A2F6286}" destId="{CC1807F6-F40C-4EA5-B929-85167AE8EC6E}" srcOrd="1" destOrd="0" presId="urn:microsoft.com/office/officeart/2005/8/layout/hierarchy1"/>
    <dgm:cxn modelId="{6E2EEE17-835B-4624-8C58-04C85F6CC452}" type="presParOf" srcId="{9FFEA082-F356-4849-A134-FC4C003E5BCB}" destId="{886FC950-8A00-4DA7-A97C-7C0B42437397}" srcOrd="6" destOrd="0" presId="urn:microsoft.com/office/officeart/2005/8/layout/hierarchy1"/>
    <dgm:cxn modelId="{B272642B-07B3-48A8-8828-46C4E9E60763}" type="presParOf" srcId="{9FFEA082-F356-4849-A134-FC4C003E5BCB}" destId="{6CF56168-EB07-43B1-BF27-11FFDA4D26D9}" srcOrd="7" destOrd="0" presId="urn:microsoft.com/office/officeart/2005/8/layout/hierarchy1"/>
    <dgm:cxn modelId="{E1D8AA32-A1B1-476F-B23C-27549B071586}" type="presParOf" srcId="{6CF56168-EB07-43B1-BF27-11FFDA4D26D9}" destId="{A7645706-E33C-42A6-A746-D7511F0ACDC6}" srcOrd="0" destOrd="0" presId="urn:microsoft.com/office/officeart/2005/8/layout/hierarchy1"/>
    <dgm:cxn modelId="{87F0D2B9-85D4-4BBF-90F7-2FE067961AA2}" type="presParOf" srcId="{A7645706-E33C-42A6-A746-D7511F0ACDC6}" destId="{DA19A4D3-B7E9-4581-B676-853B477FEC27}" srcOrd="0" destOrd="0" presId="urn:microsoft.com/office/officeart/2005/8/layout/hierarchy1"/>
    <dgm:cxn modelId="{E725D4C3-7637-4768-A0E7-3DF0369791CA}" type="presParOf" srcId="{A7645706-E33C-42A6-A746-D7511F0ACDC6}" destId="{6992BDC0-C5AD-45DE-8FFF-AB983780294C}" srcOrd="1" destOrd="0" presId="urn:microsoft.com/office/officeart/2005/8/layout/hierarchy1"/>
    <dgm:cxn modelId="{089EBC03-D0C6-4506-9EB7-B637EFB0259A}" type="presParOf" srcId="{6CF56168-EB07-43B1-BF27-11FFDA4D26D9}" destId="{774F8EDE-9A68-4320-B774-FBA92C5FCB0E}" srcOrd="1" destOrd="0" presId="urn:microsoft.com/office/officeart/2005/8/layout/hierarchy1"/>
    <dgm:cxn modelId="{A6BE772A-1786-49B1-87E4-FC8637DF8B88}" type="presParOf" srcId="{9FFEA082-F356-4849-A134-FC4C003E5BCB}" destId="{F7C211E1-B13B-432D-B040-1BA77A9D5B7F}" srcOrd="8" destOrd="0" presId="urn:microsoft.com/office/officeart/2005/8/layout/hierarchy1"/>
    <dgm:cxn modelId="{E3A7CF4D-E34F-4E14-88C3-C6F5DA7F7D15}" type="presParOf" srcId="{9FFEA082-F356-4849-A134-FC4C003E5BCB}" destId="{B40B3CBE-8695-40A4-91AF-222F85F89A36}" srcOrd="9" destOrd="0" presId="urn:microsoft.com/office/officeart/2005/8/layout/hierarchy1"/>
    <dgm:cxn modelId="{D18F180E-D745-4B3A-A344-BDFBC1D04E02}" type="presParOf" srcId="{B40B3CBE-8695-40A4-91AF-222F85F89A36}" destId="{59C06602-C548-4401-B861-C99F2C49ED8B}" srcOrd="0" destOrd="0" presId="urn:microsoft.com/office/officeart/2005/8/layout/hierarchy1"/>
    <dgm:cxn modelId="{603726C5-5CE4-4CA8-8BCD-CF8C1AA4CDAF}" type="presParOf" srcId="{59C06602-C548-4401-B861-C99F2C49ED8B}" destId="{94594348-C710-4FE3-B712-3E0A7B126D9D}" srcOrd="0" destOrd="0" presId="urn:microsoft.com/office/officeart/2005/8/layout/hierarchy1"/>
    <dgm:cxn modelId="{61C89BEC-2F93-4082-85EA-4DD9C8C85B41}" type="presParOf" srcId="{59C06602-C548-4401-B861-C99F2C49ED8B}" destId="{BB13FC9B-9235-4E50-B752-3519063A238F}" srcOrd="1" destOrd="0" presId="urn:microsoft.com/office/officeart/2005/8/layout/hierarchy1"/>
    <dgm:cxn modelId="{A14FE3B0-6FB4-4A79-8B37-D9A6F23580AE}" type="presParOf" srcId="{B40B3CBE-8695-40A4-91AF-222F85F89A36}" destId="{D686D675-BA78-4937-8085-C17B8B92EA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BE3F2-CCD7-45C7-8B7D-D58EE28A4E09}" type="doc">
      <dgm:prSet loTypeId="urn:microsoft.com/office/officeart/2005/8/layout/architecture" loCatId="hierarchy" qsTypeId="urn:microsoft.com/office/officeart/2005/8/quickstyle/3d1" qsCatId="3D" csTypeId="urn:microsoft.com/office/officeart/2005/8/colors/colorful1#1" csCatId="colorful" phldr="1"/>
      <dgm:spPr>
        <a:scene3d>
          <a:camera prst="obliqueTopRight"/>
          <a:lightRig rig="threePt" dir="t"/>
        </a:scene3d>
      </dgm:spPr>
      <dgm:t>
        <a:bodyPr/>
        <a:lstStyle/>
        <a:p>
          <a:endParaRPr lang="en-US"/>
        </a:p>
      </dgm:t>
    </dgm:pt>
    <dgm:pt modelId="{FDF18F79-92FF-4D0D-98CB-1DB98B692098}">
      <dgm:prSet phldrT="[متن]" custT="1"/>
      <dgm:spPr/>
      <dgm:t>
        <a:bodyPr/>
        <a:lstStyle/>
        <a:p>
          <a:r>
            <a:rPr lang="fa-IR" sz="4000" b="1" dirty="0" smtClean="0">
              <a:cs typeface="B Titr" panose="00000700000000000000" pitchFamily="2" charset="-78"/>
            </a:rPr>
            <a:t>انواع مقیاس ها</a:t>
          </a:r>
          <a:endParaRPr lang="en-US" sz="4000" b="1" dirty="0">
            <a:cs typeface="B Titr" panose="00000700000000000000" pitchFamily="2" charset="-78"/>
          </a:endParaRPr>
        </a:p>
      </dgm:t>
    </dgm:pt>
    <dgm:pt modelId="{FFC49E8B-EA2B-4F65-9862-8F534EACA8BC}" type="parTrans" cxnId="{30473F7F-D60F-48F6-B98E-DBB17CBBB000}">
      <dgm:prSet/>
      <dgm:spPr/>
      <dgm:t>
        <a:bodyPr/>
        <a:lstStyle/>
        <a:p>
          <a:endParaRPr lang="en-US">
            <a:cs typeface="B Titr" panose="00000700000000000000" pitchFamily="2" charset="-78"/>
          </a:endParaRPr>
        </a:p>
      </dgm:t>
    </dgm:pt>
    <dgm:pt modelId="{01E90998-D7D5-4B9F-9068-64C78BE896AC}" type="sibTrans" cxnId="{30473F7F-D60F-48F6-B98E-DBB17CBBB000}">
      <dgm:prSet/>
      <dgm:spPr/>
      <dgm:t>
        <a:bodyPr/>
        <a:lstStyle/>
        <a:p>
          <a:endParaRPr lang="en-US">
            <a:cs typeface="B Titr" panose="00000700000000000000" pitchFamily="2" charset="-78"/>
          </a:endParaRPr>
        </a:p>
      </dgm:t>
    </dgm:pt>
    <dgm:pt modelId="{CA7128AA-B639-4EF8-A4CD-4088B476ED08}">
      <dgm:prSet phldrT="[متن]" custT="1"/>
      <dgm:spPr/>
      <dgm:t>
        <a:bodyPr/>
        <a:lstStyle/>
        <a:p>
          <a:r>
            <a:rPr lang="fa-IR" sz="2400" b="1" dirty="0" smtClean="0">
              <a:cs typeface="B Titr" panose="00000700000000000000" pitchFamily="2" charset="-78"/>
            </a:rPr>
            <a:t>نسبی</a:t>
          </a:r>
          <a:endParaRPr lang="en-US" sz="2400" b="1" dirty="0">
            <a:cs typeface="B Titr" panose="00000700000000000000" pitchFamily="2" charset="-78"/>
          </a:endParaRPr>
        </a:p>
      </dgm:t>
    </dgm:pt>
    <dgm:pt modelId="{E20B2AD9-A434-4975-B5A5-68F51DFE0552}" type="parTrans" cxnId="{5F4FFEB3-32F5-4D2C-A4E0-940F5181E705}">
      <dgm:prSet/>
      <dgm:spPr/>
      <dgm:t>
        <a:bodyPr/>
        <a:lstStyle/>
        <a:p>
          <a:endParaRPr lang="en-US">
            <a:cs typeface="B Titr" panose="00000700000000000000" pitchFamily="2" charset="-78"/>
          </a:endParaRPr>
        </a:p>
      </dgm:t>
    </dgm:pt>
    <dgm:pt modelId="{069BB136-9A4F-44E6-8291-3252ADE6B5A3}" type="sibTrans" cxnId="{5F4FFEB3-32F5-4D2C-A4E0-940F5181E705}">
      <dgm:prSet/>
      <dgm:spPr/>
      <dgm:t>
        <a:bodyPr/>
        <a:lstStyle/>
        <a:p>
          <a:endParaRPr lang="en-US">
            <a:cs typeface="B Titr" panose="00000700000000000000" pitchFamily="2" charset="-78"/>
          </a:endParaRPr>
        </a:p>
      </dgm:t>
    </dgm:pt>
    <dgm:pt modelId="{B79F3896-E2FC-4E67-A1C3-AE6446DC4013}">
      <dgm:prSet phldrT="[متن]" custT="1"/>
      <dgm:spPr/>
      <dgm:t>
        <a:bodyPr/>
        <a:lstStyle/>
        <a:p>
          <a:r>
            <a:rPr lang="fa-IR" sz="2400" b="1" dirty="0" smtClean="0">
              <a:cs typeface="B Titr" panose="00000700000000000000" pitchFamily="2" charset="-78"/>
            </a:rPr>
            <a:t>رتبه ای</a:t>
          </a:r>
          <a:endParaRPr lang="en-US" sz="2400" b="1" dirty="0">
            <a:cs typeface="B Titr" panose="00000700000000000000" pitchFamily="2" charset="-78"/>
          </a:endParaRPr>
        </a:p>
      </dgm:t>
    </dgm:pt>
    <dgm:pt modelId="{CF487B7B-DF34-400A-A329-DB365C5B2746}" type="parTrans" cxnId="{6184BD5F-4895-4F13-AB2A-7BD5CC28E895}">
      <dgm:prSet/>
      <dgm:spPr/>
      <dgm:t>
        <a:bodyPr/>
        <a:lstStyle/>
        <a:p>
          <a:endParaRPr lang="en-US">
            <a:cs typeface="B Titr" panose="00000700000000000000" pitchFamily="2" charset="-78"/>
          </a:endParaRPr>
        </a:p>
      </dgm:t>
    </dgm:pt>
    <dgm:pt modelId="{1862CCCF-F806-4EE9-8443-210338A5E292}" type="sibTrans" cxnId="{6184BD5F-4895-4F13-AB2A-7BD5CC28E895}">
      <dgm:prSet/>
      <dgm:spPr/>
      <dgm:t>
        <a:bodyPr/>
        <a:lstStyle/>
        <a:p>
          <a:endParaRPr lang="en-US">
            <a:cs typeface="B Titr" panose="00000700000000000000" pitchFamily="2" charset="-78"/>
          </a:endParaRPr>
        </a:p>
      </dgm:t>
    </dgm:pt>
    <dgm:pt modelId="{26DC07F7-9A02-4BDE-BBB3-153BEEE1ECEA}">
      <dgm:prSet phldrT="[متن]" custT="1"/>
      <dgm:spPr/>
      <dgm:t>
        <a:bodyPr/>
        <a:lstStyle/>
        <a:p>
          <a:r>
            <a:rPr lang="fa-IR" sz="2400" b="1" dirty="0" smtClean="0">
              <a:cs typeface="B Titr" panose="00000700000000000000" pitchFamily="2" charset="-78"/>
            </a:rPr>
            <a:t>اسمی</a:t>
          </a:r>
          <a:endParaRPr lang="en-US" sz="2400" b="1" dirty="0">
            <a:cs typeface="B Titr" panose="00000700000000000000" pitchFamily="2" charset="-78"/>
          </a:endParaRPr>
        </a:p>
      </dgm:t>
    </dgm:pt>
    <dgm:pt modelId="{0E9D078C-9513-49F6-A12A-E7020AE00AF2}" type="parTrans" cxnId="{01A3D7B1-8743-48A8-B9C4-9D281DE2592A}">
      <dgm:prSet/>
      <dgm:spPr/>
      <dgm:t>
        <a:bodyPr/>
        <a:lstStyle/>
        <a:p>
          <a:endParaRPr lang="en-US">
            <a:cs typeface="B Titr" panose="00000700000000000000" pitchFamily="2" charset="-78"/>
          </a:endParaRPr>
        </a:p>
      </dgm:t>
    </dgm:pt>
    <dgm:pt modelId="{7E410BFA-F94D-496E-B504-4D5AAD8CE3F6}" type="sibTrans" cxnId="{01A3D7B1-8743-48A8-B9C4-9D281DE2592A}">
      <dgm:prSet/>
      <dgm:spPr/>
      <dgm:t>
        <a:bodyPr/>
        <a:lstStyle/>
        <a:p>
          <a:endParaRPr lang="en-US">
            <a:cs typeface="B Titr" panose="00000700000000000000" pitchFamily="2" charset="-78"/>
          </a:endParaRPr>
        </a:p>
      </dgm:t>
    </dgm:pt>
    <dgm:pt modelId="{7BB23CBB-7814-4B76-976E-5B7F7800173C}">
      <dgm:prSet phldrT="[متن]" custT="1"/>
      <dgm:spPr>
        <a:sp3d prstMaterial="plastic">
          <a:bevelT w="120900" h="88900"/>
          <a:bevelB w="88900" h="31750" prst="angle"/>
        </a:sp3d>
      </dgm:spPr>
      <dgm:t>
        <a:bodyPr/>
        <a:lstStyle/>
        <a:p>
          <a:r>
            <a:rPr lang="fa-IR" sz="2400" b="1" dirty="0" smtClean="0">
              <a:cs typeface="B Titr" panose="00000700000000000000" pitchFamily="2" charset="-78"/>
            </a:rPr>
            <a:t>فاصله ای</a:t>
          </a:r>
          <a:endParaRPr lang="en-US" sz="2400" b="1" dirty="0">
            <a:cs typeface="B Titr" panose="00000700000000000000" pitchFamily="2" charset="-78"/>
          </a:endParaRPr>
        </a:p>
      </dgm:t>
    </dgm:pt>
    <dgm:pt modelId="{8CCC36DB-8103-4538-B908-5F3D34E97325}" type="parTrans" cxnId="{B029D30E-2C95-423A-91AD-B3D8CEB10202}">
      <dgm:prSet/>
      <dgm:spPr/>
      <dgm:t>
        <a:bodyPr/>
        <a:lstStyle/>
        <a:p>
          <a:endParaRPr lang="en-US">
            <a:cs typeface="B Titr" panose="00000700000000000000" pitchFamily="2" charset="-78"/>
          </a:endParaRPr>
        </a:p>
      </dgm:t>
    </dgm:pt>
    <dgm:pt modelId="{3E80CBF4-8E51-4135-9CB7-6901F80648FD}" type="sibTrans" cxnId="{B029D30E-2C95-423A-91AD-B3D8CEB10202}">
      <dgm:prSet/>
      <dgm:spPr/>
      <dgm:t>
        <a:bodyPr/>
        <a:lstStyle/>
        <a:p>
          <a:endParaRPr lang="en-US">
            <a:cs typeface="B Titr" panose="00000700000000000000" pitchFamily="2" charset="-78"/>
          </a:endParaRPr>
        </a:p>
      </dgm:t>
    </dgm:pt>
    <dgm:pt modelId="{97081776-5D61-4D42-B084-E2C218A013C9}" type="pres">
      <dgm:prSet presAssocID="{A4DBE3F2-CCD7-45C7-8B7D-D58EE28A4E09}" presName="Name0" presStyleCnt="0">
        <dgm:presLayoutVars>
          <dgm:chPref val="1"/>
          <dgm:dir/>
          <dgm:animOne val="branch"/>
          <dgm:animLvl val="lvl"/>
          <dgm:resizeHandles/>
        </dgm:presLayoutVars>
      </dgm:prSet>
      <dgm:spPr/>
      <dgm:t>
        <a:bodyPr/>
        <a:lstStyle/>
        <a:p>
          <a:endParaRPr lang="en-US"/>
        </a:p>
      </dgm:t>
    </dgm:pt>
    <dgm:pt modelId="{1FA1B471-E7A4-464C-9767-7B578DE509A5}" type="pres">
      <dgm:prSet presAssocID="{FDF18F79-92FF-4D0D-98CB-1DB98B692098}" presName="vertOne" presStyleCnt="0"/>
      <dgm:spPr/>
      <dgm:t>
        <a:bodyPr/>
        <a:lstStyle/>
        <a:p>
          <a:endParaRPr lang="en-US"/>
        </a:p>
      </dgm:t>
    </dgm:pt>
    <dgm:pt modelId="{ED3F054E-9811-4204-BFB3-F76E8DD122BD}" type="pres">
      <dgm:prSet presAssocID="{FDF18F79-92FF-4D0D-98CB-1DB98B692098}" presName="txOne" presStyleLbl="node0" presStyleIdx="0" presStyleCnt="1">
        <dgm:presLayoutVars>
          <dgm:chPref val="3"/>
        </dgm:presLayoutVars>
      </dgm:prSet>
      <dgm:spPr/>
      <dgm:t>
        <a:bodyPr/>
        <a:lstStyle/>
        <a:p>
          <a:endParaRPr lang="en-US"/>
        </a:p>
      </dgm:t>
    </dgm:pt>
    <dgm:pt modelId="{1497B8CC-DBC9-48A1-9497-84F842AD8AA3}" type="pres">
      <dgm:prSet presAssocID="{FDF18F79-92FF-4D0D-98CB-1DB98B692098}" presName="parTransOne" presStyleCnt="0"/>
      <dgm:spPr/>
      <dgm:t>
        <a:bodyPr/>
        <a:lstStyle/>
        <a:p>
          <a:endParaRPr lang="en-US"/>
        </a:p>
      </dgm:t>
    </dgm:pt>
    <dgm:pt modelId="{09A97C27-666E-4275-AE2B-ED4CD8ACBB47}" type="pres">
      <dgm:prSet presAssocID="{FDF18F79-92FF-4D0D-98CB-1DB98B692098}" presName="horzOne" presStyleCnt="0"/>
      <dgm:spPr/>
      <dgm:t>
        <a:bodyPr/>
        <a:lstStyle/>
        <a:p>
          <a:endParaRPr lang="en-US"/>
        </a:p>
      </dgm:t>
    </dgm:pt>
    <dgm:pt modelId="{CB8F654A-098E-457E-9E73-EB5FFBA48A9D}" type="pres">
      <dgm:prSet presAssocID="{CA7128AA-B639-4EF8-A4CD-4088B476ED08}" presName="vertTwo" presStyleCnt="0"/>
      <dgm:spPr/>
      <dgm:t>
        <a:bodyPr/>
        <a:lstStyle/>
        <a:p>
          <a:endParaRPr lang="en-US"/>
        </a:p>
      </dgm:t>
    </dgm:pt>
    <dgm:pt modelId="{B350054A-7736-4C06-A961-F8F193BE0D19}" type="pres">
      <dgm:prSet presAssocID="{CA7128AA-B639-4EF8-A4CD-4088B476ED08}" presName="txTwo" presStyleLbl="node2" presStyleIdx="0" presStyleCnt="4">
        <dgm:presLayoutVars>
          <dgm:chPref val="3"/>
        </dgm:presLayoutVars>
      </dgm:prSet>
      <dgm:spPr/>
      <dgm:t>
        <a:bodyPr/>
        <a:lstStyle/>
        <a:p>
          <a:endParaRPr lang="en-US"/>
        </a:p>
      </dgm:t>
    </dgm:pt>
    <dgm:pt modelId="{A532645E-F295-4D22-97AE-A2944C4C92C7}" type="pres">
      <dgm:prSet presAssocID="{CA7128AA-B639-4EF8-A4CD-4088B476ED08}" presName="horzTwo" presStyleCnt="0"/>
      <dgm:spPr/>
      <dgm:t>
        <a:bodyPr/>
        <a:lstStyle/>
        <a:p>
          <a:endParaRPr lang="en-US"/>
        </a:p>
      </dgm:t>
    </dgm:pt>
    <dgm:pt modelId="{33D64FE7-9FD5-470E-B862-197D3A31A7A3}" type="pres">
      <dgm:prSet presAssocID="{069BB136-9A4F-44E6-8291-3252ADE6B5A3}" presName="sibSpaceTwo" presStyleCnt="0"/>
      <dgm:spPr/>
      <dgm:t>
        <a:bodyPr/>
        <a:lstStyle/>
        <a:p>
          <a:endParaRPr lang="en-US"/>
        </a:p>
      </dgm:t>
    </dgm:pt>
    <dgm:pt modelId="{A70E8793-C87A-431D-83E2-DCB5E7E693C7}" type="pres">
      <dgm:prSet presAssocID="{7BB23CBB-7814-4B76-976E-5B7F7800173C}" presName="vertTwo" presStyleCnt="0"/>
      <dgm:spPr/>
      <dgm:t>
        <a:bodyPr/>
        <a:lstStyle/>
        <a:p>
          <a:endParaRPr lang="en-US"/>
        </a:p>
      </dgm:t>
    </dgm:pt>
    <dgm:pt modelId="{AD51EFB1-0E67-411E-B451-8A08F535A75D}" type="pres">
      <dgm:prSet presAssocID="{7BB23CBB-7814-4B76-976E-5B7F7800173C}" presName="txTwo" presStyleLbl="node2" presStyleIdx="1" presStyleCnt="4">
        <dgm:presLayoutVars>
          <dgm:chPref val="3"/>
        </dgm:presLayoutVars>
      </dgm:prSet>
      <dgm:spPr/>
      <dgm:t>
        <a:bodyPr/>
        <a:lstStyle/>
        <a:p>
          <a:endParaRPr lang="en-US"/>
        </a:p>
      </dgm:t>
    </dgm:pt>
    <dgm:pt modelId="{12E671CA-FEF0-4A37-9315-90D73647E4AE}" type="pres">
      <dgm:prSet presAssocID="{7BB23CBB-7814-4B76-976E-5B7F7800173C}" presName="horzTwo" presStyleCnt="0"/>
      <dgm:spPr/>
      <dgm:t>
        <a:bodyPr/>
        <a:lstStyle/>
        <a:p>
          <a:endParaRPr lang="en-US"/>
        </a:p>
      </dgm:t>
    </dgm:pt>
    <dgm:pt modelId="{C670FAF0-2F78-4CF4-957B-E2BCCC50ECB1}" type="pres">
      <dgm:prSet presAssocID="{3E80CBF4-8E51-4135-9CB7-6901F80648FD}" presName="sibSpaceTwo" presStyleCnt="0"/>
      <dgm:spPr/>
      <dgm:t>
        <a:bodyPr/>
        <a:lstStyle/>
        <a:p>
          <a:endParaRPr lang="en-US"/>
        </a:p>
      </dgm:t>
    </dgm:pt>
    <dgm:pt modelId="{A8FFE92F-6A16-4700-8CFC-CBC8CD383341}" type="pres">
      <dgm:prSet presAssocID="{B79F3896-E2FC-4E67-A1C3-AE6446DC4013}" presName="vertTwo" presStyleCnt="0"/>
      <dgm:spPr/>
      <dgm:t>
        <a:bodyPr/>
        <a:lstStyle/>
        <a:p>
          <a:endParaRPr lang="en-US"/>
        </a:p>
      </dgm:t>
    </dgm:pt>
    <dgm:pt modelId="{D70ED53E-B9FC-41E3-A3EF-EB2D7C31475B}" type="pres">
      <dgm:prSet presAssocID="{B79F3896-E2FC-4E67-A1C3-AE6446DC4013}" presName="txTwo" presStyleLbl="node2" presStyleIdx="2" presStyleCnt="4">
        <dgm:presLayoutVars>
          <dgm:chPref val="3"/>
        </dgm:presLayoutVars>
      </dgm:prSet>
      <dgm:spPr/>
      <dgm:t>
        <a:bodyPr/>
        <a:lstStyle/>
        <a:p>
          <a:endParaRPr lang="en-US"/>
        </a:p>
      </dgm:t>
    </dgm:pt>
    <dgm:pt modelId="{EDEB74A5-A3B2-4C41-A6B6-84FD7FFA7949}" type="pres">
      <dgm:prSet presAssocID="{B79F3896-E2FC-4E67-A1C3-AE6446DC4013}" presName="horzTwo" presStyleCnt="0"/>
      <dgm:spPr/>
      <dgm:t>
        <a:bodyPr/>
        <a:lstStyle/>
        <a:p>
          <a:endParaRPr lang="en-US"/>
        </a:p>
      </dgm:t>
    </dgm:pt>
    <dgm:pt modelId="{155D25C9-905B-4854-97E2-B6C67C643F28}" type="pres">
      <dgm:prSet presAssocID="{1862CCCF-F806-4EE9-8443-210338A5E292}" presName="sibSpaceTwo" presStyleCnt="0"/>
      <dgm:spPr/>
      <dgm:t>
        <a:bodyPr/>
        <a:lstStyle/>
        <a:p>
          <a:endParaRPr lang="en-US"/>
        </a:p>
      </dgm:t>
    </dgm:pt>
    <dgm:pt modelId="{FF161234-10F4-4E46-B737-92335B38B78E}" type="pres">
      <dgm:prSet presAssocID="{26DC07F7-9A02-4BDE-BBB3-153BEEE1ECEA}" presName="vertTwo" presStyleCnt="0"/>
      <dgm:spPr/>
      <dgm:t>
        <a:bodyPr/>
        <a:lstStyle/>
        <a:p>
          <a:endParaRPr lang="en-US"/>
        </a:p>
      </dgm:t>
    </dgm:pt>
    <dgm:pt modelId="{832EFBA3-473C-4345-894A-6ABFBE2CE8A4}" type="pres">
      <dgm:prSet presAssocID="{26DC07F7-9A02-4BDE-BBB3-153BEEE1ECEA}" presName="txTwo" presStyleLbl="node2" presStyleIdx="3" presStyleCnt="4">
        <dgm:presLayoutVars>
          <dgm:chPref val="3"/>
        </dgm:presLayoutVars>
      </dgm:prSet>
      <dgm:spPr/>
      <dgm:t>
        <a:bodyPr/>
        <a:lstStyle/>
        <a:p>
          <a:endParaRPr lang="en-US"/>
        </a:p>
      </dgm:t>
    </dgm:pt>
    <dgm:pt modelId="{13A438D3-2FD8-4202-B084-606D57D222F2}" type="pres">
      <dgm:prSet presAssocID="{26DC07F7-9A02-4BDE-BBB3-153BEEE1ECEA}" presName="horzTwo" presStyleCnt="0"/>
      <dgm:spPr/>
      <dgm:t>
        <a:bodyPr/>
        <a:lstStyle/>
        <a:p>
          <a:endParaRPr lang="en-US"/>
        </a:p>
      </dgm:t>
    </dgm:pt>
  </dgm:ptLst>
  <dgm:cxnLst>
    <dgm:cxn modelId="{22C261F9-CD77-429E-BDBA-BFEAB19D15D1}" type="presOf" srcId="{26DC07F7-9A02-4BDE-BBB3-153BEEE1ECEA}" destId="{832EFBA3-473C-4345-894A-6ABFBE2CE8A4}" srcOrd="0" destOrd="0" presId="urn:microsoft.com/office/officeart/2005/8/layout/architecture"/>
    <dgm:cxn modelId="{5F4FFEB3-32F5-4D2C-A4E0-940F5181E705}" srcId="{FDF18F79-92FF-4D0D-98CB-1DB98B692098}" destId="{CA7128AA-B639-4EF8-A4CD-4088B476ED08}" srcOrd="0" destOrd="0" parTransId="{E20B2AD9-A434-4975-B5A5-68F51DFE0552}" sibTransId="{069BB136-9A4F-44E6-8291-3252ADE6B5A3}"/>
    <dgm:cxn modelId="{01A3D7B1-8743-48A8-B9C4-9D281DE2592A}" srcId="{FDF18F79-92FF-4D0D-98CB-1DB98B692098}" destId="{26DC07F7-9A02-4BDE-BBB3-153BEEE1ECEA}" srcOrd="3" destOrd="0" parTransId="{0E9D078C-9513-49F6-A12A-E7020AE00AF2}" sibTransId="{7E410BFA-F94D-496E-B504-4D5AAD8CE3F6}"/>
    <dgm:cxn modelId="{7BEDBA9E-28E8-46A4-AE89-25519935D269}" type="presOf" srcId="{B79F3896-E2FC-4E67-A1C3-AE6446DC4013}" destId="{D70ED53E-B9FC-41E3-A3EF-EB2D7C31475B}" srcOrd="0" destOrd="0" presId="urn:microsoft.com/office/officeart/2005/8/layout/architecture"/>
    <dgm:cxn modelId="{09EEA0DF-8419-48B0-BA89-F20A824FD7B9}" type="presOf" srcId="{7BB23CBB-7814-4B76-976E-5B7F7800173C}" destId="{AD51EFB1-0E67-411E-B451-8A08F535A75D}" srcOrd="0" destOrd="0" presId="urn:microsoft.com/office/officeart/2005/8/layout/architecture"/>
    <dgm:cxn modelId="{0B60EA3C-78D0-44E2-8432-7AD91260EC5B}" type="presOf" srcId="{FDF18F79-92FF-4D0D-98CB-1DB98B692098}" destId="{ED3F054E-9811-4204-BFB3-F76E8DD122BD}" srcOrd="0" destOrd="0" presId="urn:microsoft.com/office/officeart/2005/8/layout/architecture"/>
    <dgm:cxn modelId="{5294F9F2-66A5-41BC-BE3A-2ECF83FBCF7E}" type="presOf" srcId="{A4DBE3F2-CCD7-45C7-8B7D-D58EE28A4E09}" destId="{97081776-5D61-4D42-B084-E2C218A013C9}" srcOrd="0" destOrd="0" presId="urn:microsoft.com/office/officeart/2005/8/layout/architecture"/>
    <dgm:cxn modelId="{B029D30E-2C95-423A-91AD-B3D8CEB10202}" srcId="{FDF18F79-92FF-4D0D-98CB-1DB98B692098}" destId="{7BB23CBB-7814-4B76-976E-5B7F7800173C}" srcOrd="1" destOrd="0" parTransId="{8CCC36DB-8103-4538-B908-5F3D34E97325}" sibTransId="{3E80CBF4-8E51-4135-9CB7-6901F80648FD}"/>
    <dgm:cxn modelId="{6184BD5F-4895-4F13-AB2A-7BD5CC28E895}" srcId="{FDF18F79-92FF-4D0D-98CB-1DB98B692098}" destId="{B79F3896-E2FC-4E67-A1C3-AE6446DC4013}" srcOrd="2" destOrd="0" parTransId="{CF487B7B-DF34-400A-A329-DB365C5B2746}" sibTransId="{1862CCCF-F806-4EE9-8443-210338A5E292}"/>
    <dgm:cxn modelId="{30473F7F-D60F-48F6-B98E-DBB17CBBB000}" srcId="{A4DBE3F2-CCD7-45C7-8B7D-D58EE28A4E09}" destId="{FDF18F79-92FF-4D0D-98CB-1DB98B692098}" srcOrd="0" destOrd="0" parTransId="{FFC49E8B-EA2B-4F65-9862-8F534EACA8BC}" sibTransId="{01E90998-D7D5-4B9F-9068-64C78BE896AC}"/>
    <dgm:cxn modelId="{DDE9ED33-5546-4076-BA1D-3A3AF02A327C}" type="presOf" srcId="{CA7128AA-B639-4EF8-A4CD-4088B476ED08}" destId="{B350054A-7736-4C06-A961-F8F193BE0D19}" srcOrd="0" destOrd="0" presId="urn:microsoft.com/office/officeart/2005/8/layout/architecture"/>
    <dgm:cxn modelId="{C32BE321-9940-4A3D-801D-75FE331AD9E0}" type="presParOf" srcId="{97081776-5D61-4D42-B084-E2C218A013C9}" destId="{1FA1B471-E7A4-464C-9767-7B578DE509A5}" srcOrd="0" destOrd="0" presId="urn:microsoft.com/office/officeart/2005/8/layout/architecture"/>
    <dgm:cxn modelId="{3B6001A0-0EA1-44EB-BF9C-5AD670728075}" type="presParOf" srcId="{1FA1B471-E7A4-464C-9767-7B578DE509A5}" destId="{ED3F054E-9811-4204-BFB3-F76E8DD122BD}" srcOrd="0" destOrd="0" presId="urn:microsoft.com/office/officeart/2005/8/layout/architecture"/>
    <dgm:cxn modelId="{21634E9C-4258-48C1-9E2A-0AD84ABC22B3}" type="presParOf" srcId="{1FA1B471-E7A4-464C-9767-7B578DE509A5}" destId="{1497B8CC-DBC9-48A1-9497-84F842AD8AA3}" srcOrd="1" destOrd="0" presId="urn:microsoft.com/office/officeart/2005/8/layout/architecture"/>
    <dgm:cxn modelId="{7AB322D3-75A8-4FE2-967F-628FF03B3D2D}" type="presParOf" srcId="{1FA1B471-E7A4-464C-9767-7B578DE509A5}" destId="{09A97C27-666E-4275-AE2B-ED4CD8ACBB47}" srcOrd="2" destOrd="0" presId="urn:microsoft.com/office/officeart/2005/8/layout/architecture"/>
    <dgm:cxn modelId="{4626C01F-F772-449B-AAA7-A45FA0DEA92D}" type="presParOf" srcId="{09A97C27-666E-4275-AE2B-ED4CD8ACBB47}" destId="{CB8F654A-098E-457E-9E73-EB5FFBA48A9D}" srcOrd="0" destOrd="0" presId="urn:microsoft.com/office/officeart/2005/8/layout/architecture"/>
    <dgm:cxn modelId="{C0F8621E-4E88-45BB-8D22-E0EBA4003E41}" type="presParOf" srcId="{CB8F654A-098E-457E-9E73-EB5FFBA48A9D}" destId="{B350054A-7736-4C06-A961-F8F193BE0D19}" srcOrd="0" destOrd="0" presId="urn:microsoft.com/office/officeart/2005/8/layout/architecture"/>
    <dgm:cxn modelId="{86117161-5D27-4609-8EF4-F948EBB27787}" type="presParOf" srcId="{CB8F654A-098E-457E-9E73-EB5FFBA48A9D}" destId="{A532645E-F295-4D22-97AE-A2944C4C92C7}" srcOrd="1" destOrd="0" presId="urn:microsoft.com/office/officeart/2005/8/layout/architecture"/>
    <dgm:cxn modelId="{0AE446E7-A704-4ED7-9992-101478569FA5}" type="presParOf" srcId="{09A97C27-666E-4275-AE2B-ED4CD8ACBB47}" destId="{33D64FE7-9FD5-470E-B862-197D3A31A7A3}" srcOrd="1" destOrd="0" presId="urn:microsoft.com/office/officeart/2005/8/layout/architecture"/>
    <dgm:cxn modelId="{6F09785B-3014-4C00-AA19-57DF47FA5D52}" type="presParOf" srcId="{09A97C27-666E-4275-AE2B-ED4CD8ACBB47}" destId="{A70E8793-C87A-431D-83E2-DCB5E7E693C7}" srcOrd="2" destOrd="0" presId="urn:microsoft.com/office/officeart/2005/8/layout/architecture"/>
    <dgm:cxn modelId="{7286F552-76AF-4DED-A645-22A73C81CB4D}" type="presParOf" srcId="{A70E8793-C87A-431D-83E2-DCB5E7E693C7}" destId="{AD51EFB1-0E67-411E-B451-8A08F535A75D}" srcOrd="0" destOrd="0" presId="urn:microsoft.com/office/officeart/2005/8/layout/architecture"/>
    <dgm:cxn modelId="{D81C96F9-7C24-4A0A-9EDB-B009BBEBBB6E}" type="presParOf" srcId="{A70E8793-C87A-431D-83E2-DCB5E7E693C7}" destId="{12E671CA-FEF0-4A37-9315-90D73647E4AE}" srcOrd="1" destOrd="0" presId="urn:microsoft.com/office/officeart/2005/8/layout/architecture"/>
    <dgm:cxn modelId="{6DDAADBB-6319-41EF-9DDA-3AC7D4F9C99A}" type="presParOf" srcId="{09A97C27-666E-4275-AE2B-ED4CD8ACBB47}" destId="{C670FAF0-2F78-4CF4-957B-E2BCCC50ECB1}" srcOrd="3" destOrd="0" presId="urn:microsoft.com/office/officeart/2005/8/layout/architecture"/>
    <dgm:cxn modelId="{7B9176AE-4BC0-41C5-BBD3-6AE0C62092E4}" type="presParOf" srcId="{09A97C27-666E-4275-AE2B-ED4CD8ACBB47}" destId="{A8FFE92F-6A16-4700-8CFC-CBC8CD383341}" srcOrd="4" destOrd="0" presId="urn:microsoft.com/office/officeart/2005/8/layout/architecture"/>
    <dgm:cxn modelId="{45DB3430-41A7-4F69-AEC3-7F7A8268D3CD}" type="presParOf" srcId="{A8FFE92F-6A16-4700-8CFC-CBC8CD383341}" destId="{D70ED53E-B9FC-41E3-A3EF-EB2D7C31475B}" srcOrd="0" destOrd="0" presId="urn:microsoft.com/office/officeart/2005/8/layout/architecture"/>
    <dgm:cxn modelId="{F0EA9C38-6561-4EE9-9286-D5AE68FF74AA}" type="presParOf" srcId="{A8FFE92F-6A16-4700-8CFC-CBC8CD383341}" destId="{EDEB74A5-A3B2-4C41-A6B6-84FD7FFA7949}" srcOrd="1" destOrd="0" presId="urn:microsoft.com/office/officeart/2005/8/layout/architecture"/>
    <dgm:cxn modelId="{0BFB70D2-14F9-47CC-81A1-9E12012F2C7F}" type="presParOf" srcId="{09A97C27-666E-4275-AE2B-ED4CD8ACBB47}" destId="{155D25C9-905B-4854-97E2-B6C67C643F28}" srcOrd="5" destOrd="0" presId="urn:microsoft.com/office/officeart/2005/8/layout/architecture"/>
    <dgm:cxn modelId="{00276B2A-CDC4-4111-8127-E9A36C4997F7}" type="presParOf" srcId="{09A97C27-666E-4275-AE2B-ED4CD8ACBB47}" destId="{FF161234-10F4-4E46-B737-92335B38B78E}" srcOrd="6" destOrd="0" presId="urn:microsoft.com/office/officeart/2005/8/layout/architecture"/>
    <dgm:cxn modelId="{D15B6B6C-9038-413B-85FB-515D08B5CDC7}" type="presParOf" srcId="{FF161234-10F4-4E46-B737-92335B38B78E}" destId="{832EFBA3-473C-4345-894A-6ABFBE2CE8A4}" srcOrd="0" destOrd="0" presId="urn:microsoft.com/office/officeart/2005/8/layout/architecture"/>
    <dgm:cxn modelId="{3B3248A5-3801-4637-83E2-4200EE4BAF90}" type="presParOf" srcId="{FF161234-10F4-4E46-B737-92335B38B78E}" destId="{13A438D3-2FD8-4202-B084-606D57D222F2}" srcOrd="1" destOrd="0" presId="urn:microsoft.com/office/officeart/2005/8/layout/architecture"/>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63F87-396E-4DCC-B856-C9CC9B84CFDD}" type="doc">
      <dgm:prSet loTypeId="urn:microsoft.com/office/officeart/2005/8/layout/hierarchy4" loCatId="hierarchy" qsTypeId="urn:microsoft.com/office/officeart/2005/8/quickstyle/3d9" qsCatId="3D" csTypeId="urn:microsoft.com/office/officeart/2005/8/colors/colorful1#2" csCatId="colorful" phldr="1"/>
      <dgm:spPr/>
      <dgm:t>
        <a:bodyPr/>
        <a:lstStyle/>
        <a:p>
          <a:endParaRPr lang="en-US"/>
        </a:p>
      </dgm:t>
    </dgm:pt>
    <dgm:pt modelId="{F5DD7499-DC69-421B-9F01-8CEAFB083DE2}">
      <dgm:prSet phldrT="[Text]"/>
      <dgm:spPr/>
      <dgm:t>
        <a:bodyPr/>
        <a:lstStyle/>
        <a:p>
          <a:pPr rtl="1"/>
          <a:r>
            <a:rPr lang="fa-IR" b="1" dirty="0" smtClean="0">
              <a:latin typeface="Calibri" panose="020F0502020204030204" pitchFamily="34" charset="0"/>
              <a:ea typeface="Calibri" panose="020F0502020204030204" pitchFamily="34" charset="0"/>
              <a:cs typeface="B Titr" panose="00000700000000000000" pitchFamily="2" charset="-78"/>
            </a:rPr>
            <a:t>عوامل خطا در اندازه گیری:</a:t>
          </a:r>
          <a:endParaRPr lang="en-US" dirty="0">
            <a:cs typeface="B Titr" panose="00000700000000000000" pitchFamily="2" charset="-78"/>
          </a:endParaRPr>
        </a:p>
      </dgm:t>
    </dgm:pt>
    <dgm:pt modelId="{50C707F6-0005-4A70-9780-FD70B39F7CAF}" type="parTrans" cxnId="{CCFB252A-0E30-4EF0-B1BB-9FF8CF9738DB}">
      <dgm:prSet/>
      <dgm:spPr/>
      <dgm:t>
        <a:bodyPr/>
        <a:lstStyle/>
        <a:p>
          <a:endParaRPr lang="en-US">
            <a:cs typeface="B Titr" panose="00000700000000000000" pitchFamily="2" charset="-78"/>
          </a:endParaRPr>
        </a:p>
      </dgm:t>
    </dgm:pt>
    <dgm:pt modelId="{6E75E9EB-F6A1-42AD-AE30-59FE2006BF17}" type="sibTrans" cxnId="{CCFB252A-0E30-4EF0-B1BB-9FF8CF9738DB}">
      <dgm:prSet/>
      <dgm:spPr/>
      <dgm:t>
        <a:bodyPr/>
        <a:lstStyle/>
        <a:p>
          <a:endParaRPr lang="en-US">
            <a:cs typeface="B Titr" panose="00000700000000000000" pitchFamily="2" charset="-78"/>
          </a:endParaRPr>
        </a:p>
      </dgm:t>
    </dgm:pt>
    <dgm:pt modelId="{716440B2-3A3D-4F5B-9114-F4FAD3CDA40D}">
      <dgm:prSet phldrT="[Text]"/>
      <dgm:spPr/>
      <dgm:t>
        <a:bodyPr/>
        <a:lstStyle/>
        <a:p>
          <a:r>
            <a:rPr lang="fa-IR" b="1" dirty="0" smtClean="0">
              <a:latin typeface="Calibri" panose="020F0502020204030204" pitchFamily="34" charset="0"/>
              <a:ea typeface="Calibri" panose="020F0502020204030204" pitchFamily="34" charset="0"/>
              <a:cs typeface="B Titr" panose="00000700000000000000" pitchFamily="2" charset="-78"/>
            </a:rPr>
            <a:t>صفت/ خصیصه های مبهم.</a:t>
          </a:r>
          <a:endParaRPr lang="en-US" dirty="0">
            <a:cs typeface="B Titr" panose="00000700000000000000" pitchFamily="2" charset="-78"/>
          </a:endParaRPr>
        </a:p>
      </dgm:t>
    </dgm:pt>
    <dgm:pt modelId="{D2DE9F64-035C-47DF-9D75-2F1F032A7958}" type="parTrans" cxnId="{01EB5A12-033C-4C28-91E3-FEFD2FF75C4F}">
      <dgm:prSet/>
      <dgm:spPr/>
      <dgm:t>
        <a:bodyPr/>
        <a:lstStyle/>
        <a:p>
          <a:endParaRPr lang="en-US">
            <a:cs typeface="B Titr" panose="00000700000000000000" pitchFamily="2" charset="-78"/>
          </a:endParaRPr>
        </a:p>
      </dgm:t>
    </dgm:pt>
    <dgm:pt modelId="{3BF87B0F-8180-487B-A62E-718FBB4912BF}" type="sibTrans" cxnId="{01EB5A12-033C-4C28-91E3-FEFD2FF75C4F}">
      <dgm:prSet/>
      <dgm:spPr/>
      <dgm:t>
        <a:bodyPr/>
        <a:lstStyle/>
        <a:p>
          <a:endParaRPr lang="en-US">
            <a:cs typeface="B Titr" panose="00000700000000000000" pitchFamily="2" charset="-78"/>
          </a:endParaRPr>
        </a:p>
      </dgm:t>
    </dgm:pt>
    <dgm:pt modelId="{84CD7791-346B-4673-869F-5A4EF8927C11}">
      <dgm:prSet phldrT="[Text]"/>
      <dgm:spPr/>
      <dgm:t>
        <a:bodyPr/>
        <a:lstStyle/>
        <a:p>
          <a:r>
            <a:rPr lang="fa-IR" b="1" dirty="0" smtClean="0">
              <a:latin typeface="Calibri" panose="020F0502020204030204" pitchFamily="34" charset="0"/>
              <a:ea typeface="Calibri" panose="020F0502020204030204" pitchFamily="34" charset="0"/>
              <a:cs typeface="B Titr" panose="00000700000000000000" pitchFamily="2" charset="-78"/>
            </a:rPr>
            <a:t>محیط </a:t>
          </a:r>
          <a:endParaRPr lang="en-US" dirty="0">
            <a:cs typeface="B Titr" panose="00000700000000000000" pitchFamily="2" charset="-78"/>
          </a:endParaRPr>
        </a:p>
      </dgm:t>
    </dgm:pt>
    <dgm:pt modelId="{8F719ABC-D8FF-4222-BD17-06FC19038F85}" type="parTrans" cxnId="{1AA465DE-CD1D-47B0-BC13-B25D16977A43}">
      <dgm:prSet/>
      <dgm:spPr/>
      <dgm:t>
        <a:bodyPr/>
        <a:lstStyle/>
        <a:p>
          <a:endParaRPr lang="en-US">
            <a:cs typeface="B Titr" panose="00000700000000000000" pitchFamily="2" charset="-78"/>
          </a:endParaRPr>
        </a:p>
      </dgm:t>
    </dgm:pt>
    <dgm:pt modelId="{9C3CEC79-EA84-4A02-90A0-01D325C83CDD}" type="sibTrans" cxnId="{1AA465DE-CD1D-47B0-BC13-B25D16977A43}">
      <dgm:prSet/>
      <dgm:spPr/>
      <dgm:t>
        <a:bodyPr/>
        <a:lstStyle/>
        <a:p>
          <a:endParaRPr lang="en-US">
            <a:cs typeface="B Titr" panose="00000700000000000000" pitchFamily="2" charset="-78"/>
          </a:endParaRPr>
        </a:p>
      </dgm:t>
    </dgm:pt>
    <dgm:pt modelId="{F5946CFE-F118-4813-BEB3-6039EEFC9119}">
      <dgm:prSet phldrT="[Text]"/>
      <dgm:spPr/>
      <dgm:t>
        <a:bodyPr/>
        <a:lstStyle/>
        <a:p>
          <a:r>
            <a:rPr lang="fa-IR" b="1" dirty="0" smtClean="0">
              <a:latin typeface="Calibri" panose="020F0502020204030204" pitchFamily="34" charset="0"/>
              <a:ea typeface="Calibri" panose="020F0502020204030204" pitchFamily="34" charset="0"/>
              <a:cs typeface="B Titr" panose="00000700000000000000" pitchFamily="2" charset="-78"/>
            </a:rPr>
            <a:t>ابزار اندازه گیری </a:t>
          </a:r>
          <a:endParaRPr lang="en-US" dirty="0">
            <a:cs typeface="B Titr" panose="00000700000000000000" pitchFamily="2" charset="-78"/>
          </a:endParaRPr>
        </a:p>
      </dgm:t>
    </dgm:pt>
    <dgm:pt modelId="{353C538C-C489-4ACB-A454-0912B8F6CC5F}" type="parTrans" cxnId="{334D87CF-4B70-42F4-B3F6-4C14F23E30D5}">
      <dgm:prSet/>
      <dgm:spPr/>
      <dgm:t>
        <a:bodyPr/>
        <a:lstStyle/>
        <a:p>
          <a:endParaRPr lang="en-US">
            <a:cs typeface="B Titr" panose="00000700000000000000" pitchFamily="2" charset="-78"/>
          </a:endParaRPr>
        </a:p>
      </dgm:t>
    </dgm:pt>
    <dgm:pt modelId="{7C517122-04B8-441C-A768-A8E54D42375D}" type="sibTrans" cxnId="{334D87CF-4B70-42F4-B3F6-4C14F23E30D5}">
      <dgm:prSet/>
      <dgm:spPr/>
      <dgm:t>
        <a:bodyPr/>
        <a:lstStyle/>
        <a:p>
          <a:endParaRPr lang="en-US">
            <a:cs typeface="B Titr" panose="00000700000000000000" pitchFamily="2" charset="-78"/>
          </a:endParaRPr>
        </a:p>
      </dgm:t>
    </dgm:pt>
    <dgm:pt modelId="{E62D7832-4E9B-400D-A78B-D32AEBD4EB68}">
      <dgm:prSet phldrT="[Text]"/>
      <dgm:spPr/>
      <dgm:t>
        <a:bodyPr/>
        <a:lstStyle/>
        <a:p>
          <a:r>
            <a:rPr lang="fa-IR" b="1" smtClean="0">
              <a:latin typeface="Calibri" panose="020F0502020204030204" pitchFamily="34" charset="0"/>
              <a:ea typeface="Calibri" panose="020F0502020204030204" pitchFamily="34" charset="0"/>
              <a:cs typeface="B Titr" panose="00000700000000000000" pitchFamily="2" charset="-78"/>
            </a:rPr>
            <a:t>اندازه گیر</a:t>
          </a:r>
          <a:endParaRPr lang="en-US">
            <a:cs typeface="B Titr" panose="00000700000000000000" pitchFamily="2" charset="-78"/>
          </a:endParaRPr>
        </a:p>
      </dgm:t>
    </dgm:pt>
    <dgm:pt modelId="{8B980581-FE51-4751-ACE9-CE88980AE9E6}" type="parTrans" cxnId="{07FA59B5-A7FC-4D5D-BE4E-499CD5F1B29D}">
      <dgm:prSet/>
      <dgm:spPr/>
      <dgm:t>
        <a:bodyPr/>
        <a:lstStyle/>
        <a:p>
          <a:endParaRPr lang="en-US">
            <a:cs typeface="B Titr" panose="00000700000000000000" pitchFamily="2" charset="-78"/>
          </a:endParaRPr>
        </a:p>
      </dgm:t>
    </dgm:pt>
    <dgm:pt modelId="{9A17CEB9-AC31-4B43-9BB6-6277A09F346A}" type="sibTrans" cxnId="{07FA59B5-A7FC-4D5D-BE4E-499CD5F1B29D}">
      <dgm:prSet/>
      <dgm:spPr/>
      <dgm:t>
        <a:bodyPr/>
        <a:lstStyle/>
        <a:p>
          <a:endParaRPr lang="en-US">
            <a:cs typeface="B Titr" panose="00000700000000000000" pitchFamily="2" charset="-78"/>
          </a:endParaRPr>
        </a:p>
      </dgm:t>
    </dgm:pt>
    <dgm:pt modelId="{6F88AABB-F24F-49CA-A88F-C9F03E247408}" type="pres">
      <dgm:prSet presAssocID="{7C463F87-396E-4DCC-B856-C9CC9B84CFDD}" presName="Name0" presStyleCnt="0">
        <dgm:presLayoutVars>
          <dgm:chPref val="1"/>
          <dgm:dir/>
          <dgm:animOne val="branch"/>
          <dgm:animLvl val="lvl"/>
          <dgm:resizeHandles/>
        </dgm:presLayoutVars>
      </dgm:prSet>
      <dgm:spPr/>
      <dgm:t>
        <a:bodyPr/>
        <a:lstStyle/>
        <a:p>
          <a:endParaRPr lang="en-US"/>
        </a:p>
      </dgm:t>
    </dgm:pt>
    <dgm:pt modelId="{CCFB2065-FB86-48B0-A1EC-757CC18473E0}" type="pres">
      <dgm:prSet presAssocID="{F5DD7499-DC69-421B-9F01-8CEAFB083DE2}" presName="vertOne" presStyleCnt="0"/>
      <dgm:spPr/>
      <dgm:t>
        <a:bodyPr/>
        <a:lstStyle/>
        <a:p>
          <a:endParaRPr lang="en-US"/>
        </a:p>
      </dgm:t>
    </dgm:pt>
    <dgm:pt modelId="{AD4168C6-0B04-46C2-9670-FADD1FA0800A}" type="pres">
      <dgm:prSet presAssocID="{F5DD7499-DC69-421B-9F01-8CEAFB083DE2}" presName="txOne" presStyleLbl="node0" presStyleIdx="0" presStyleCnt="1">
        <dgm:presLayoutVars>
          <dgm:chPref val="3"/>
        </dgm:presLayoutVars>
      </dgm:prSet>
      <dgm:spPr/>
      <dgm:t>
        <a:bodyPr/>
        <a:lstStyle/>
        <a:p>
          <a:endParaRPr lang="en-US"/>
        </a:p>
      </dgm:t>
    </dgm:pt>
    <dgm:pt modelId="{E3499D4E-8982-46F6-8E07-D6C3A46515DA}" type="pres">
      <dgm:prSet presAssocID="{F5DD7499-DC69-421B-9F01-8CEAFB083DE2}" presName="parTransOne" presStyleCnt="0"/>
      <dgm:spPr/>
      <dgm:t>
        <a:bodyPr/>
        <a:lstStyle/>
        <a:p>
          <a:endParaRPr lang="en-US"/>
        </a:p>
      </dgm:t>
    </dgm:pt>
    <dgm:pt modelId="{7C83F648-B874-4CF0-8F2A-640623D67F74}" type="pres">
      <dgm:prSet presAssocID="{F5DD7499-DC69-421B-9F01-8CEAFB083DE2}" presName="horzOne" presStyleCnt="0"/>
      <dgm:spPr/>
      <dgm:t>
        <a:bodyPr/>
        <a:lstStyle/>
        <a:p>
          <a:endParaRPr lang="en-US"/>
        </a:p>
      </dgm:t>
    </dgm:pt>
    <dgm:pt modelId="{6C7D9AD0-C87D-4619-B85D-B4351E90A969}" type="pres">
      <dgm:prSet presAssocID="{716440B2-3A3D-4F5B-9114-F4FAD3CDA40D}" presName="vertTwo" presStyleCnt="0"/>
      <dgm:spPr/>
      <dgm:t>
        <a:bodyPr/>
        <a:lstStyle/>
        <a:p>
          <a:endParaRPr lang="en-US"/>
        </a:p>
      </dgm:t>
    </dgm:pt>
    <dgm:pt modelId="{1610A24C-D861-40DE-A334-151B82CC369A}" type="pres">
      <dgm:prSet presAssocID="{716440B2-3A3D-4F5B-9114-F4FAD3CDA40D}" presName="txTwo" presStyleLbl="node2" presStyleIdx="0" presStyleCnt="4">
        <dgm:presLayoutVars>
          <dgm:chPref val="3"/>
        </dgm:presLayoutVars>
      </dgm:prSet>
      <dgm:spPr/>
      <dgm:t>
        <a:bodyPr/>
        <a:lstStyle/>
        <a:p>
          <a:endParaRPr lang="en-US"/>
        </a:p>
      </dgm:t>
    </dgm:pt>
    <dgm:pt modelId="{7A0631EB-B7D4-40E4-8BD0-575CEDD4DAD5}" type="pres">
      <dgm:prSet presAssocID="{716440B2-3A3D-4F5B-9114-F4FAD3CDA40D}" presName="horzTwo" presStyleCnt="0"/>
      <dgm:spPr/>
      <dgm:t>
        <a:bodyPr/>
        <a:lstStyle/>
        <a:p>
          <a:endParaRPr lang="en-US"/>
        </a:p>
      </dgm:t>
    </dgm:pt>
    <dgm:pt modelId="{9D7A590B-457E-4DA0-B8A4-C2952653417F}" type="pres">
      <dgm:prSet presAssocID="{3BF87B0F-8180-487B-A62E-718FBB4912BF}" presName="sibSpaceTwo" presStyleCnt="0"/>
      <dgm:spPr/>
      <dgm:t>
        <a:bodyPr/>
        <a:lstStyle/>
        <a:p>
          <a:endParaRPr lang="en-US"/>
        </a:p>
      </dgm:t>
    </dgm:pt>
    <dgm:pt modelId="{03B5F94D-C5ED-4CC2-8334-BCDC268A04F9}" type="pres">
      <dgm:prSet presAssocID="{84CD7791-346B-4673-869F-5A4EF8927C11}" presName="vertTwo" presStyleCnt="0"/>
      <dgm:spPr/>
      <dgm:t>
        <a:bodyPr/>
        <a:lstStyle/>
        <a:p>
          <a:endParaRPr lang="en-US"/>
        </a:p>
      </dgm:t>
    </dgm:pt>
    <dgm:pt modelId="{537F8A0B-66E4-457F-AB58-4240E3249CD8}" type="pres">
      <dgm:prSet presAssocID="{84CD7791-346B-4673-869F-5A4EF8927C11}" presName="txTwo" presStyleLbl="node2" presStyleIdx="1" presStyleCnt="4">
        <dgm:presLayoutVars>
          <dgm:chPref val="3"/>
        </dgm:presLayoutVars>
      </dgm:prSet>
      <dgm:spPr/>
      <dgm:t>
        <a:bodyPr/>
        <a:lstStyle/>
        <a:p>
          <a:endParaRPr lang="en-US"/>
        </a:p>
      </dgm:t>
    </dgm:pt>
    <dgm:pt modelId="{0AEF27F5-A3E8-4FF4-ABCE-361A60BA5774}" type="pres">
      <dgm:prSet presAssocID="{84CD7791-346B-4673-869F-5A4EF8927C11}" presName="horzTwo" presStyleCnt="0"/>
      <dgm:spPr/>
      <dgm:t>
        <a:bodyPr/>
        <a:lstStyle/>
        <a:p>
          <a:endParaRPr lang="en-US"/>
        </a:p>
      </dgm:t>
    </dgm:pt>
    <dgm:pt modelId="{556842AD-9DA9-42E4-A9D1-478908224E8D}" type="pres">
      <dgm:prSet presAssocID="{9C3CEC79-EA84-4A02-90A0-01D325C83CDD}" presName="sibSpaceTwo" presStyleCnt="0"/>
      <dgm:spPr/>
      <dgm:t>
        <a:bodyPr/>
        <a:lstStyle/>
        <a:p>
          <a:endParaRPr lang="en-US"/>
        </a:p>
      </dgm:t>
    </dgm:pt>
    <dgm:pt modelId="{59AAFBF4-04EF-4278-9BD3-A28D4F3BC122}" type="pres">
      <dgm:prSet presAssocID="{F5946CFE-F118-4813-BEB3-6039EEFC9119}" presName="vertTwo" presStyleCnt="0"/>
      <dgm:spPr/>
      <dgm:t>
        <a:bodyPr/>
        <a:lstStyle/>
        <a:p>
          <a:endParaRPr lang="en-US"/>
        </a:p>
      </dgm:t>
    </dgm:pt>
    <dgm:pt modelId="{B8BCF6D3-FB7B-4DEE-96AE-434E8B9D7924}" type="pres">
      <dgm:prSet presAssocID="{F5946CFE-F118-4813-BEB3-6039EEFC9119}" presName="txTwo" presStyleLbl="node2" presStyleIdx="2" presStyleCnt="4">
        <dgm:presLayoutVars>
          <dgm:chPref val="3"/>
        </dgm:presLayoutVars>
      </dgm:prSet>
      <dgm:spPr/>
      <dgm:t>
        <a:bodyPr/>
        <a:lstStyle/>
        <a:p>
          <a:endParaRPr lang="en-US"/>
        </a:p>
      </dgm:t>
    </dgm:pt>
    <dgm:pt modelId="{166A345E-C391-48AB-BDF3-D95349C5D81F}" type="pres">
      <dgm:prSet presAssocID="{F5946CFE-F118-4813-BEB3-6039EEFC9119}" presName="horzTwo" presStyleCnt="0"/>
      <dgm:spPr/>
      <dgm:t>
        <a:bodyPr/>
        <a:lstStyle/>
        <a:p>
          <a:endParaRPr lang="en-US"/>
        </a:p>
      </dgm:t>
    </dgm:pt>
    <dgm:pt modelId="{FB3887A7-A232-4C05-8A6A-ED5A73EF87F8}" type="pres">
      <dgm:prSet presAssocID="{7C517122-04B8-441C-A768-A8E54D42375D}" presName="sibSpaceTwo" presStyleCnt="0"/>
      <dgm:spPr/>
      <dgm:t>
        <a:bodyPr/>
        <a:lstStyle/>
        <a:p>
          <a:endParaRPr lang="en-US"/>
        </a:p>
      </dgm:t>
    </dgm:pt>
    <dgm:pt modelId="{A56107D7-EA99-4A5F-812A-3D84AB05665D}" type="pres">
      <dgm:prSet presAssocID="{E62D7832-4E9B-400D-A78B-D32AEBD4EB68}" presName="vertTwo" presStyleCnt="0"/>
      <dgm:spPr/>
      <dgm:t>
        <a:bodyPr/>
        <a:lstStyle/>
        <a:p>
          <a:endParaRPr lang="en-US"/>
        </a:p>
      </dgm:t>
    </dgm:pt>
    <dgm:pt modelId="{A2BAD3F1-A230-4978-BBEF-EBCFA9BA20CD}" type="pres">
      <dgm:prSet presAssocID="{E62D7832-4E9B-400D-A78B-D32AEBD4EB68}" presName="txTwo" presStyleLbl="node2" presStyleIdx="3" presStyleCnt="4">
        <dgm:presLayoutVars>
          <dgm:chPref val="3"/>
        </dgm:presLayoutVars>
      </dgm:prSet>
      <dgm:spPr/>
      <dgm:t>
        <a:bodyPr/>
        <a:lstStyle/>
        <a:p>
          <a:endParaRPr lang="en-US"/>
        </a:p>
      </dgm:t>
    </dgm:pt>
    <dgm:pt modelId="{FC1938DE-6BCE-4EF8-A38B-AAC38EAC6B92}" type="pres">
      <dgm:prSet presAssocID="{E62D7832-4E9B-400D-A78B-D32AEBD4EB68}" presName="horzTwo" presStyleCnt="0"/>
      <dgm:spPr/>
      <dgm:t>
        <a:bodyPr/>
        <a:lstStyle/>
        <a:p>
          <a:endParaRPr lang="en-US"/>
        </a:p>
      </dgm:t>
    </dgm:pt>
  </dgm:ptLst>
  <dgm:cxnLst>
    <dgm:cxn modelId="{07FA59B5-A7FC-4D5D-BE4E-499CD5F1B29D}" srcId="{F5DD7499-DC69-421B-9F01-8CEAFB083DE2}" destId="{E62D7832-4E9B-400D-A78B-D32AEBD4EB68}" srcOrd="3" destOrd="0" parTransId="{8B980581-FE51-4751-ACE9-CE88980AE9E6}" sibTransId="{9A17CEB9-AC31-4B43-9BB6-6277A09F346A}"/>
    <dgm:cxn modelId="{8081FDA2-9D0E-4775-ADA4-F0FDD9092D4D}" type="presOf" srcId="{F5946CFE-F118-4813-BEB3-6039EEFC9119}" destId="{B8BCF6D3-FB7B-4DEE-96AE-434E8B9D7924}" srcOrd="0" destOrd="0" presId="urn:microsoft.com/office/officeart/2005/8/layout/hierarchy4"/>
    <dgm:cxn modelId="{334D87CF-4B70-42F4-B3F6-4C14F23E30D5}" srcId="{F5DD7499-DC69-421B-9F01-8CEAFB083DE2}" destId="{F5946CFE-F118-4813-BEB3-6039EEFC9119}" srcOrd="2" destOrd="0" parTransId="{353C538C-C489-4ACB-A454-0912B8F6CC5F}" sibTransId="{7C517122-04B8-441C-A768-A8E54D42375D}"/>
    <dgm:cxn modelId="{39B58745-DC90-4847-A41E-C6121D072E61}" type="presOf" srcId="{716440B2-3A3D-4F5B-9114-F4FAD3CDA40D}" destId="{1610A24C-D861-40DE-A334-151B82CC369A}" srcOrd="0" destOrd="0" presId="urn:microsoft.com/office/officeart/2005/8/layout/hierarchy4"/>
    <dgm:cxn modelId="{CCFB252A-0E30-4EF0-B1BB-9FF8CF9738DB}" srcId="{7C463F87-396E-4DCC-B856-C9CC9B84CFDD}" destId="{F5DD7499-DC69-421B-9F01-8CEAFB083DE2}" srcOrd="0" destOrd="0" parTransId="{50C707F6-0005-4A70-9780-FD70B39F7CAF}" sibTransId="{6E75E9EB-F6A1-42AD-AE30-59FE2006BF17}"/>
    <dgm:cxn modelId="{71C85558-51CD-4119-99D1-CD8631BF4B9A}" type="presOf" srcId="{F5DD7499-DC69-421B-9F01-8CEAFB083DE2}" destId="{AD4168C6-0B04-46C2-9670-FADD1FA0800A}" srcOrd="0" destOrd="0" presId="urn:microsoft.com/office/officeart/2005/8/layout/hierarchy4"/>
    <dgm:cxn modelId="{B208DA34-93F4-4D89-8A11-E3C60AD98871}" type="presOf" srcId="{7C463F87-396E-4DCC-B856-C9CC9B84CFDD}" destId="{6F88AABB-F24F-49CA-A88F-C9F03E247408}" srcOrd="0" destOrd="0" presId="urn:microsoft.com/office/officeart/2005/8/layout/hierarchy4"/>
    <dgm:cxn modelId="{871F96AD-8B36-44BC-9F62-76024E16D21B}" type="presOf" srcId="{84CD7791-346B-4673-869F-5A4EF8927C11}" destId="{537F8A0B-66E4-457F-AB58-4240E3249CD8}" srcOrd="0" destOrd="0" presId="urn:microsoft.com/office/officeart/2005/8/layout/hierarchy4"/>
    <dgm:cxn modelId="{CA1D7053-D9FD-4632-8BD0-748E4816B5DA}" type="presOf" srcId="{E62D7832-4E9B-400D-A78B-D32AEBD4EB68}" destId="{A2BAD3F1-A230-4978-BBEF-EBCFA9BA20CD}" srcOrd="0" destOrd="0" presId="urn:microsoft.com/office/officeart/2005/8/layout/hierarchy4"/>
    <dgm:cxn modelId="{1AA465DE-CD1D-47B0-BC13-B25D16977A43}" srcId="{F5DD7499-DC69-421B-9F01-8CEAFB083DE2}" destId="{84CD7791-346B-4673-869F-5A4EF8927C11}" srcOrd="1" destOrd="0" parTransId="{8F719ABC-D8FF-4222-BD17-06FC19038F85}" sibTransId="{9C3CEC79-EA84-4A02-90A0-01D325C83CDD}"/>
    <dgm:cxn modelId="{01EB5A12-033C-4C28-91E3-FEFD2FF75C4F}" srcId="{F5DD7499-DC69-421B-9F01-8CEAFB083DE2}" destId="{716440B2-3A3D-4F5B-9114-F4FAD3CDA40D}" srcOrd="0" destOrd="0" parTransId="{D2DE9F64-035C-47DF-9D75-2F1F032A7958}" sibTransId="{3BF87B0F-8180-487B-A62E-718FBB4912BF}"/>
    <dgm:cxn modelId="{30EC0A6E-D52B-4822-80E9-A9845A8436CA}" type="presParOf" srcId="{6F88AABB-F24F-49CA-A88F-C9F03E247408}" destId="{CCFB2065-FB86-48B0-A1EC-757CC18473E0}" srcOrd="0" destOrd="0" presId="urn:microsoft.com/office/officeart/2005/8/layout/hierarchy4"/>
    <dgm:cxn modelId="{6B45C242-A541-4F0D-9ABF-6A9DBE68D52E}" type="presParOf" srcId="{CCFB2065-FB86-48B0-A1EC-757CC18473E0}" destId="{AD4168C6-0B04-46C2-9670-FADD1FA0800A}" srcOrd="0" destOrd="0" presId="urn:microsoft.com/office/officeart/2005/8/layout/hierarchy4"/>
    <dgm:cxn modelId="{E221734E-7302-4341-BB25-A0AA27183E22}" type="presParOf" srcId="{CCFB2065-FB86-48B0-A1EC-757CC18473E0}" destId="{E3499D4E-8982-46F6-8E07-D6C3A46515DA}" srcOrd="1" destOrd="0" presId="urn:microsoft.com/office/officeart/2005/8/layout/hierarchy4"/>
    <dgm:cxn modelId="{153F01BC-F2A9-4A68-ABD0-B3B0C948DD82}" type="presParOf" srcId="{CCFB2065-FB86-48B0-A1EC-757CC18473E0}" destId="{7C83F648-B874-4CF0-8F2A-640623D67F74}" srcOrd="2" destOrd="0" presId="urn:microsoft.com/office/officeart/2005/8/layout/hierarchy4"/>
    <dgm:cxn modelId="{D99CA7FC-87DE-4B40-A7BD-876FC7F27C70}" type="presParOf" srcId="{7C83F648-B874-4CF0-8F2A-640623D67F74}" destId="{6C7D9AD0-C87D-4619-B85D-B4351E90A969}" srcOrd="0" destOrd="0" presId="urn:microsoft.com/office/officeart/2005/8/layout/hierarchy4"/>
    <dgm:cxn modelId="{213FB4FB-DE21-41D5-9D2F-95D0AFFC7B1D}" type="presParOf" srcId="{6C7D9AD0-C87D-4619-B85D-B4351E90A969}" destId="{1610A24C-D861-40DE-A334-151B82CC369A}" srcOrd="0" destOrd="0" presId="urn:microsoft.com/office/officeart/2005/8/layout/hierarchy4"/>
    <dgm:cxn modelId="{2A1FA4B8-7DDF-4202-AC94-849BF587AFCA}" type="presParOf" srcId="{6C7D9AD0-C87D-4619-B85D-B4351E90A969}" destId="{7A0631EB-B7D4-40E4-8BD0-575CEDD4DAD5}" srcOrd="1" destOrd="0" presId="urn:microsoft.com/office/officeart/2005/8/layout/hierarchy4"/>
    <dgm:cxn modelId="{DDF6CB76-7D01-4313-BE5C-11A2B88EED67}" type="presParOf" srcId="{7C83F648-B874-4CF0-8F2A-640623D67F74}" destId="{9D7A590B-457E-4DA0-B8A4-C2952653417F}" srcOrd="1" destOrd="0" presId="urn:microsoft.com/office/officeart/2005/8/layout/hierarchy4"/>
    <dgm:cxn modelId="{76B9A656-CDC3-426B-BF0C-0E16FDC1D2DD}" type="presParOf" srcId="{7C83F648-B874-4CF0-8F2A-640623D67F74}" destId="{03B5F94D-C5ED-4CC2-8334-BCDC268A04F9}" srcOrd="2" destOrd="0" presId="urn:microsoft.com/office/officeart/2005/8/layout/hierarchy4"/>
    <dgm:cxn modelId="{88BA8493-0148-480B-BE8A-3CE79A10E546}" type="presParOf" srcId="{03B5F94D-C5ED-4CC2-8334-BCDC268A04F9}" destId="{537F8A0B-66E4-457F-AB58-4240E3249CD8}" srcOrd="0" destOrd="0" presId="urn:microsoft.com/office/officeart/2005/8/layout/hierarchy4"/>
    <dgm:cxn modelId="{C56B2945-066E-4A05-9275-90510C016C97}" type="presParOf" srcId="{03B5F94D-C5ED-4CC2-8334-BCDC268A04F9}" destId="{0AEF27F5-A3E8-4FF4-ABCE-361A60BA5774}" srcOrd="1" destOrd="0" presId="urn:microsoft.com/office/officeart/2005/8/layout/hierarchy4"/>
    <dgm:cxn modelId="{00E2CF4F-9A99-48E5-81AD-62A362057E9B}" type="presParOf" srcId="{7C83F648-B874-4CF0-8F2A-640623D67F74}" destId="{556842AD-9DA9-42E4-A9D1-478908224E8D}" srcOrd="3" destOrd="0" presId="urn:microsoft.com/office/officeart/2005/8/layout/hierarchy4"/>
    <dgm:cxn modelId="{11231D48-9C0D-41F9-8786-347744FCF2F0}" type="presParOf" srcId="{7C83F648-B874-4CF0-8F2A-640623D67F74}" destId="{59AAFBF4-04EF-4278-9BD3-A28D4F3BC122}" srcOrd="4" destOrd="0" presId="urn:microsoft.com/office/officeart/2005/8/layout/hierarchy4"/>
    <dgm:cxn modelId="{E10ADAE7-9CAB-4935-A89D-EBD1F636DF4C}" type="presParOf" srcId="{59AAFBF4-04EF-4278-9BD3-A28D4F3BC122}" destId="{B8BCF6D3-FB7B-4DEE-96AE-434E8B9D7924}" srcOrd="0" destOrd="0" presId="urn:microsoft.com/office/officeart/2005/8/layout/hierarchy4"/>
    <dgm:cxn modelId="{1213EDD6-842C-4BDC-AD5C-8D90105CE201}" type="presParOf" srcId="{59AAFBF4-04EF-4278-9BD3-A28D4F3BC122}" destId="{166A345E-C391-48AB-BDF3-D95349C5D81F}" srcOrd="1" destOrd="0" presId="urn:microsoft.com/office/officeart/2005/8/layout/hierarchy4"/>
    <dgm:cxn modelId="{E0749999-C0B7-4F5E-AA71-B2B1DACA4971}" type="presParOf" srcId="{7C83F648-B874-4CF0-8F2A-640623D67F74}" destId="{FB3887A7-A232-4C05-8A6A-ED5A73EF87F8}" srcOrd="5" destOrd="0" presId="urn:microsoft.com/office/officeart/2005/8/layout/hierarchy4"/>
    <dgm:cxn modelId="{7DB282B2-E5AC-4C72-BA1B-9171275DAC0A}" type="presParOf" srcId="{7C83F648-B874-4CF0-8F2A-640623D67F74}" destId="{A56107D7-EA99-4A5F-812A-3D84AB05665D}" srcOrd="6" destOrd="0" presId="urn:microsoft.com/office/officeart/2005/8/layout/hierarchy4"/>
    <dgm:cxn modelId="{7E5ED4BF-6FCF-490A-B629-EFCAB8EDFDC3}" type="presParOf" srcId="{A56107D7-EA99-4A5F-812A-3D84AB05665D}" destId="{A2BAD3F1-A230-4978-BBEF-EBCFA9BA20CD}" srcOrd="0" destOrd="0" presId="urn:microsoft.com/office/officeart/2005/8/layout/hierarchy4"/>
    <dgm:cxn modelId="{83F8BE8D-2CFB-4D87-9DA3-69DE1B628AEB}" type="presParOf" srcId="{A56107D7-EA99-4A5F-812A-3D84AB05665D}" destId="{FC1938DE-6BCE-4EF8-A38B-AAC38EAC6B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92FEF-2676-4E30-8E03-FD17CC8431FA}" type="doc">
      <dgm:prSet loTypeId="urn:microsoft.com/office/officeart/2005/8/layout/hierarchy1" loCatId="hierarchy" qsTypeId="urn:microsoft.com/office/officeart/2005/8/quickstyle/3d5" qsCatId="3D" csTypeId="urn:microsoft.com/office/officeart/2005/8/colors/colorful4" csCatId="colorful" phldr="1"/>
      <dgm:spPr/>
      <dgm:t>
        <a:bodyPr/>
        <a:lstStyle/>
        <a:p>
          <a:endParaRPr lang="en-US"/>
        </a:p>
      </dgm:t>
    </dgm:pt>
    <dgm:pt modelId="{632FB9D9-4D19-4317-9BAA-05228953B6BF}">
      <dgm:prSet phldrT="[Text]"/>
      <dgm:spPr/>
      <dgm:t>
        <a:bodyPr/>
        <a:lstStyle/>
        <a:p>
          <a:pPr rtl="1"/>
          <a:r>
            <a:rPr lang="fa-IR" b="1" dirty="0" smtClean="0">
              <a:latin typeface="Calibri" panose="020F0502020204030204" pitchFamily="34" charset="0"/>
              <a:ea typeface="Calibri" panose="020F0502020204030204" pitchFamily="34" charset="0"/>
              <a:cs typeface="B Titr" panose="00000700000000000000" pitchFamily="2" charset="-78"/>
            </a:rPr>
            <a:t>تغییر قیمت به اشکال زیر طبقه بندی می شوند:</a:t>
          </a:r>
          <a:endParaRPr lang="en-US" b="1" dirty="0">
            <a:cs typeface="B Titr" panose="00000700000000000000" pitchFamily="2" charset="-78"/>
          </a:endParaRPr>
        </a:p>
      </dgm:t>
    </dgm:pt>
    <dgm:pt modelId="{521FE52B-E9ED-4BFF-935C-84DC95E16A3C}" type="parTrans" cxnId="{25556266-42B5-498A-AC67-4AF2F5301325}">
      <dgm:prSet/>
      <dgm:spPr/>
      <dgm:t>
        <a:bodyPr/>
        <a:lstStyle/>
        <a:p>
          <a:endParaRPr lang="en-US">
            <a:cs typeface="B Titr" panose="00000700000000000000" pitchFamily="2" charset="-78"/>
          </a:endParaRPr>
        </a:p>
      </dgm:t>
    </dgm:pt>
    <dgm:pt modelId="{E2CBAA63-148C-41A7-8EF0-BA66BBD327C6}" type="sibTrans" cxnId="{25556266-42B5-498A-AC67-4AF2F5301325}">
      <dgm:prSet/>
      <dgm:spPr/>
      <dgm:t>
        <a:bodyPr/>
        <a:lstStyle/>
        <a:p>
          <a:endParaRPr lang="en-US">
            <a:cs typeface="B Titr" panose="00000700000000000000" pitchFamily="2" charset="-78"/>
          </a:endParaRPr>
        </a:p>
      </dgm:t>
    </dgm:pt>
    <dgm:pt modelId="{EB46BDEC-F4B5-48CA-BF05-351AEBBD7334}">
      <dgm:prSet phldrT="[Text]"/>
      <dgm:spPr/>
      <dgm:t>
        <a:bodyPr/>
        <a:lstStyle/>
        <a:p>
          <a:pPr rtl="1"/>
          <a:r>
            <a:rPr lang="fa-IR" dirty="0" smtClean="0">
              <a:latin typeface="Calibri" panose="020F0502020204030204" pitchFamily="34" charset="0"/>
              <a:ea typeface="Calibri" panose="020F0502020204030204" pitchFamily="34" charset="0"/>
              <a:cs typeface="B Titr" panose="00000700000000000000" pitchFamily="2" charset="-78"/>
            </a:rPr>
            <a:t>1. تغییر در سطح عمومی قیمتها </a:t>
          </a:r>
          <a:endParaRPr lang="en-US" dirty="0">
            <a:cs typeface="B Titr" panose="00000700000000000000" pitchFamily="2" charset="-78"/>
          </a:endParaRPr>
        </a:p>
      </dgm:t>
    </dgm:pt>
    <dgm:pt modelId="{AA2E10EA-273C-46BC-8FD3-4EA9699179F7}" type="parTrans" cxnId="{D33E77DB-E489-4B50-BA40-33BB7A0112B5}">
      <dgm:prSet/>
      <dgm:spPr/>
      <dgm:t>
        <a:bodyPr/>
        <a:lstStyle/>
        <a:p>
          <a:endParaRPr lang="en-US">
            <a:cs typeface="B Titr" panose="00000700000000000000" pitchFamily="2" charset="-78"/>
          </a:endParaRPr>
        </a:p>
      </dgm:t>
    </dgm:pt>
    <dgm:pt modelId="{4ACCFAFD-EDFD-4E3B-8A16-F1286CBBEDB0}" type="sibTrans" cxnId="{D33E77DB-E489-4B50-BA40-33BB7A0112B5}">
      <dgm:prSet/>
      <dgm:spPr/>
      <dgm:t>
        <a:bodyPr/>
        <a:lstStyle/>
        <a:p>
          <a:endParaRPr lang="en-US">
            <a:cs typeface="B Titr" panose="00000700000000000000" pitchFamily="2" charset="-78"/>
          </a:endParaRPr>
        </a:p>
      </dgm:t>
    </dgm:pt>
    <dgm:pt modelId="{51D73061-8361-4F84-B19D-7EA1D6FB5B26}">
      <dgm:prSet phldrT="[Text]"/>
      <dgm:spPr/>
      <dgm:t>
        <a:bodyPr/>
        <a:lstStyle/>
        <a:p>
          <a:pPr rtl="1"/>
          <a:r>
            <a:rPr lang="fa-IR" dirty="0" smtClean="0">
              <a:latin typeface="Calibri" panose="020F0502020204030204" pitchFamily="34" charset="0"/>
              <a:ea typeface="Calibri" panose="020F0502020204030204" pitchFamily="34" charset="0"/>
              <a:cs typeface="B Titr" panose="00000700000000000000" pitchFamily="2" charset="-78"/>
            </a:rPr>
            <a:t>2. تغییر در قیمت اقلام خاص </a:t>
          </a:r>
          <a:endParaRPr lang="en-US" dirty="0">
            <a:cs typeface="B Titr" panose="00000700000000000000" pitchFamily="2" charset="-78"/>
          </a:endParaRPr>
        </a:p>
      </dgm:t>
    </dgm:pt>
    <dgm:pt modelId="{9BA37A10-6395-47F4-99F1-77BF50C769D8}" type="parTrans" cxnId="{CC90B1E2-1FAF-4343-AAAB-1DFEAFC679E7}">
      <dgm:prSet/>
      <dgm:spPr/>
      <dgm:t>
        <a:bodyPr/>
        <a:lstStyle/>
        <a:p>
          <a:endParaRPr lang="en-US">
            <a:cs typeface="B Titr" panose="00000700000000000000" pitchFamily="2" charset="-78"/>
          </a:endParaRPr>
        </a:p>
      </dgm:t>
    </dgm:pt>
    <dgm:pt modelId="{8E36D2D2-C5BA-424B-B704-2B30917830A3}" type="sibTrans" cxnId="{CC90B1E2-1FAF-4343-AAAB-1DFEAFC679E7}">
      <dgm:prSet/>
      <dgm:spPr/>
      <dgm:t>
        <a:bodyPr/>
        <a:lstStyle/>
        <a:p>
          <a:endParaRPr lang="en-US">
            <a:cs typeface="B Titr" panose="00000700000000000000" pitchFamily="2" charset="-78"/>
          </a:endParaRPr>
        </a:p>
      </dgm:t>
    </dgm:pt>
    <dgm:pt modelId="{BA7B8F0B-68A9-4FD2-862C-F6F972D397DF}">
      <dgm:prSet phldrT="[Text]"/>
      <dgm:spPr/>
      <dgm:t>
        <a:bodyPr/>
        <a:lstStyle/>
        <a:p>
          <a:pPr rtl="1"/>
          <a:r>
            <a:rPr lang="fa-IR" dirty="0" smtClean="0">
              <a:latin typeface="Calibri" panose="020F0502020204030204" pitchFamily="34" charset="0"/>
              <a:ea typeface="Calibri" panose="020F0502020204030204" pitchFamily="34" charset="0"/>
              <a:cs typeface="B Titr" panose="00000700000000000000" pitchFamily="2" charset="-78"/>
            </a:rPr>
            <a:t>3. تغییر نسبی قیمتها</a:t>
          </a:r>
          <a:endParaRPr lang="en-US" dirty="0">
            <a:cs typeface="B Titr" panose="00000700000000000000" pitchFamily="2" charset="-78"/>
          </a:endParaRPr>
        </a:p>
      </dgm:t>
    </dgm:pt>
    <dgm:pt modelId="{A7288F80-0BF3-452D-8411-66AE94367940}" type="parTrans" cxnId="{5085198F-66A7-4985-96B1-241A139462CA}">
      <dgm:prSet/>
      <dgm:spPr/>
      <dgm:t>
        <a:bodyPr/>
        <a:lstStyle/>
        <a:p>
          <a:endParaRPr lang="en-US">
            <a:cs typeface="B Titr" panose="00000700000000000000" pitchFamily="2" charset="-78"/>
          </a:endParaRPr>
        </a:p>
      </dgm:t>
    </dgm:pt>
    <dgm:pt modelId="{5D75C606-718A-4026-9536-541367BE2279}" type="sibTrans" cxnId="{5085198F-66A7-4985-96B1-241A139462CA}">
      <dgm:prSet/>
      <dgm:spPr/>
      <dgm:t>
        <a:bodyPr/>
        <a:lstStyle/>
        <a:p>
          <a:endParaRPr lang="en-US">
            <a:cs typeface="B Titr" panose="00000700000000000000" pitchFamily="2" charset="-78"/>
          </a:endParaRPr>
        </a:p>
      </dgm:t>
    </dgm:pt>
    <dgm:pt modelId="{D6F0E32E-B1DD-4AB3-BFCA-BAF6BCA8789A}" type="pres">
      <dgm:prSet presAssocID="{3F792FEF-2676-4E30-8E03-FD17CC8431FA}" presName="hierChild1" presStyleCnt="0">
        <dgm:presLayoutVars>
          <dgm:chPref val="1"/>
          <dgm:dir/>
          <dgm:animOne val="branch"/>
          <dgm:animLvl val="lvl"/>
          <dgm:resizeHandles/>
        </dgm:presLayoutVars>
      </dgm:prSet>
      <dgm:spPr/>
      <dgm:t>
        <a:bodyPr/>
        <a:lstStyle/>
        <a:p>
          <a:endParaRPr lang="en-US"/>
        </a:p>
      </dgm:t>
    </dgm:pt>
    <dgm:pt modelId="{DF90FE84-03E4-4AA7-B729-C6BFB13C4B2C}" type="pres">
      <dgm:prSet presAssocID="{632FB9D9-4D19-4317-9BAA-05228953B6BF}" presName="hierRoot1" presStyleCnt="0"/>
      <dgm:spPr/>
      <dgm:t>
        <a:bodyPr/>
        <a:lstStyle/>
        <a:p>
          <a:endParaRPr lang="en-US"/>
        </a:p>
      </dgm:t>
    </dgm:pt>
    <dgm:pt modelId="{E3FC20F9-F702-406D-ABB2-3D91F0A038D0}" type="pres">
      <dgm:prSet presAssocID="{632FB9D9-4D19-4317-9BAA-05228953B6BF}" presName="composite" presStyleCnt="0"/>
      <dgm:spPr/>
      <dgm:t>
        <a:bodyPr/>
        <a:lstStyle/>
        <a:p>
          <a:endParaRPr lang="en-US"/>
        </a:p>
      </dgm:t>
    </dgm:pt>
    <dgm:pt modelId="{6E579B53-2962-4FA8-801B-AB3169475590}" type="pres">
      <dgm:prSet presAssocID="{632FB9D9-4D19-4317-9BAA-05228953B6BF}" presName="background" presStyleLbl="node0" presStyleIdx="0" presStyleCnt="1"/>
      <dgm:spPr/>
      <dgm:t>
        <a:bodyPr/>
        <a:lstStyle/>
        <a:p>
          <a:endParaRPr lang="en-US"/>
        </a:p>
      </dgm:t>
    </dgm:pt>
    <dgm:pt modelId="{49633167-277A-491D-9929-220EF5B0CAD3}" type="pres">
      <dgm:prSet presAssocID="{632FB9D9-4D19-4317-9BAA-05228953B6BF}" presName="text" presStyleLbl="fgAcc0" presStyleIdx="0" presStyleCnt="1">
        <dgm:presLayoutVars>
          <dgm:chPref val="3"/>
        </dgm:presLayoutVars>
      </dgm:prSet>
      <dgm:spPr/>
      <dgm:t>
        <a:bodyPr/>
        <a:lstStyle/>
        <a:p>
          <a:endParaRPr lang="en-US"/>
        </a:p>
      </dgm:t>
    </dgm:pt>
    <dgm:pt modelId="{6E2EBC49-A09D-4039-8E88-32DDB2156326}" type="pres">
      <dgm:prSet presAssocID="{632FB9D9-4D19-4317-9BAA-05228953B6BF}" presName="hierChild2" presStyleCnt="0"/>
      <dgm:spPr/>
      <dgm:t>
        <a:bodyPr/>
        <a:lstStyle/>
        <a:p>
          <a:endParaRPr lang="en-US"/>
        </a:p>
      </dgm:t>
    </dgm:pt>
    <dgm:pt modelId="{65B1C874-63EF-4FBD-9594-C6343E138413}" type="pres">
      <dgm:prSet presAssocID="{AA2E10EA-273C-46BC-8FD3-4EA9699179F7}" presName="Name10" presStyleLbl="parChTrans1D2" presStyleIdx="0" presStyleCnt="3"/>
      <dgm:spPr/>
      <dgm:t>
        <a:bodyPr/>
        <a:lstStyle/>
        <a:p>
          <a:endParaRPr lang="en-US"/>
        </a:p>
      </dgm:t>
    </dgm:pt>
    <dgm:pt modelId="{F76B112C-CD07-4D60-8AF5-34B8A778871A}" type="pres">
      <dgm:prSet presAssocID="{EB46BDEC-F4B5-48CA-BF05-351AEBBD7334}" presName="hierRoot2" presStyleCnt="0"/>
      <dgm:spPr/>
      <dgm:t>
        <a:bodyPr/>
        <a:lstStyle/>
        <a:p>
          <a:endParaRPr lang="en-US"/>
        </a:p>
      </dgm:t>
    </dgm:pt>
    <dgm:pt modelId="{D3B79E43-9527-4D02-A198-0CD1181B840A}" type="pres">
      <dgm:prSet presAssocID="{EB46BDEC-F4B5-48CA-BF05-351AEBBD7334}" presName="composite2" presStyleCnt="0"/>
      <dgm:spPr/>
      <dgm:t>
        <a:bodyPr/>
        <a:lstStyle/>
        <a:p>
          <a:endParaRPr lang="en-US"/>
        </a:p>
      </dgm:t>
    </dgm:pt>
    <dgm:pt modelId="{7627E2E9-F170-4165-94D6-50DAEDB88A2A}" type="pres">
      <dgm:prSet presAssocID="{EB46BDEC-F4B5-48CA-BF05-351AEBBD7334}" presName="background2" presStyleLbl="node2" presStyleIdx="0" presStyleCnt="3"/>
      <dgm:spPr/>
      <dgm:t>
        <a:bodyPr/>
        <a:lstStyle/>
        <a:p>
          <a:endParaRPr lang="en-US"/>
        </a:p>
      </dgm:t>
    </dgm:pt>
    <dgm:pt modelId="{CFFEFF45-BF8B-4BF3-A5C5-F13912388587}" type="pres">
      <dgm:prSet presAssocID="{EB46BDEC-F4B5-48CA-BF05-351AEBBD7334}" presName="text2" presStyleLbl="fgAcc2" presStyleIdx="0" presStyleCnt="3">
        <dgm:presLayoutVars>
          <dgm:chPref val="3"/>
        </dgm:presLayoutVars>
      </dgm:prSet>
      <dgm:spPr/>
      <dgm:t>
        <a:bodyPr/>
        <a:lstStyle/>
        <a:p>
          <a:endParaRPr lang="en-US"/>
        </a:p>
      </dgm:t>
    </dgm:pt>
    <dgm:pt modelId="{4EFF10B8-55FD-40B7-8DBA-31CB31A4D244}" type="pres">
      <dgm:prSet presAssocID="{EB46BDEC-F4B5-48CA-BF05-351AEBBD7334}" presName="hierChild3" presStyleCnt="0"/>
      <dgm:spPr/>
      <dgm:t>
        <a:bodyPr/>
        <a:lstStyle/>
        <a:p>
          <a:endParaRPr lang="en-US"/>
        </a:p>
      </dgm:t>
    </dgm:pt>
    <dgm:pt modelId="{E200186B-B9E5-4F4D-B511-647F04DACB22}" type="pres">
      <dgm:prSet presAssocID="{9BA37A10-6395-47F4-99F1-77BF50C769D8}" presName="Name10" presStyleLbl="parChTrans1D2" presStyleIdx="1" presStyleCnt="3"/>
      <dgm:spPr/>
      <dgm:t>
        <a:bodyPr/>
        <a:lstStyle/>
        <a:p>
          <a:endParaRPr lang="en-US"/>
        </a:p>
      </dgm:t>
    </dgm:pt>
    <dgm:pt modelId="{AECC102F-7C2C-43BD-8EF0-85E31E3EBCD7}" type="pres">
      <dgm:prSet presAssocID="{51D73061-8361-4F84-B19D-7EA1D6FB5B26}" presName="hierRoot2" presStyleCnt="0"/>
      <dgm:spPr/>
      <dgm:t>
        <a:bodyPr/>
        <a:lstStyle/>
        <a:p>
          <a:endParaRPr lang="en-US"/>
        </a:p>
      </dgm:t>
    </dgm:pt>
    <dgm:pt modelId="{C35469C8-EB0E-4C56-9F43-A3C76B42ADD0}" type="pres">
      <dgm:prSet presAssocID="{51D73061-8361-4F84-B19D-7EA1D6FB5B26}" presName="composite2" presStyleCnt="0"/>
      <dgm:spPr/>
      <dgm:t>
        <a:bodyPr/>
        <a:lstStyle/>
        <a:p>
          <a:endParaRPr lang="en-US"/>
        </a:p>
      </dgm:t>
    </dgm:pt>
    <dgm:pt modelId="{01D20176-5F13-4123-887E-99D0ABDFD781}" type="pres">
      <dgm:prSet presAssocID="{51D73061-8361-4F84-B19D-7EA1D6FB5B26}" presName="background2" presStyleLbl="node2" presStyleIdx="1" presStyleCnt="3"/>
      <dgm:spPr/>
      <dgm:t>
        <a:bodyPr/>
        <a:lstStyle/>
        <a:p>
          <a:endParaRPr lang="en-US"/>
        </a:p>
      </dgm:t>
    </dgm:pt>
    <dgm:pt modelId="{8F8D2F78-0220-4DA4-B57F-22B92DB75199}" type="pres">
      <dgm:prSet presAssocID="{51D73061-8361-4F84-B19D-7EA1D6FB5B26}" presName="text2" presStyleLbl="fgAcc2" presStyleIdx="1" presStyleCnt="3">
        <dgm:presLayoutVars>
          <dgm:chPref val="3"/>
        </dgm:presLayoutVars>
      </dgm:prSet>
      <dgm:spPr/>
      <dgm:t>
        <a:bodyPr/>
        <a:lstStyle/>
        <a:p>
          <a:endParaRPr lang="en-US"/>
        </a:p>
      </dgm:t>
    </dgm:pt>
    <dgm:pt modelId="{31235C9F-527E-4214-B6FB-D94E0F9ED5D2}" type="pres">
      <dgm:prSet presAssocID="{51D73061-8361-4F84-B19D-7EA1D6FB5B26}" presName="hierChild3" presStyleCnt="0"/>
      <dgm:spPr/>
      <dgm:t>
        <a:bodyPr/>
        <a:lstStyle/>
        <a:p>
          <a:endParaRPr lang="en-US"/>
        </a:p>
      </dgm:t>
    </dgm:pt>
    <dgm:pt modelId="{137154F1-5442-4592-86EF-87AA8167F623}" type="pres">
      <dgm:prSet presAssocID="{A7288F80-0BF3-452D-8411-66AE94367940}" presName="Name10" presStyleLbl="parChTrans1D2" presStyleIdx="2" presStyleCnt="3"/>
      <dgm:spPr/>
      <dgm:t>
        <a:bodyPr/>
        <a:lstStyle/>
        <a:p>
          <a:endParaRPr lang="en-US"/>
        </a:p>
      </dgm:t>
    </dgm:pt>
    <dgm:pt modelId="{0EA8B9F8-6381-4039-B89E-C04ADEC55C0D}" type="pres">
      <dgm:prSet presAssocID="{BA7B8F0B-68A9-4FD2-862C-F6F972D397DF}" presName="hierRoot2" presStyleCnt="0"/>
      <dgm:spPr/>
      <dgm:t>
        <a:bodyPr/>
        <a:lstStyle/>
        <a:p>
          <a:endParaRPr lang="en-US"/>
        </a:p>
      </dgm:t>
    </dgm:pt>
    <dgm:pt modelId="{CE58A1A4-6214-4ADF-AF52-CD6DF879DEF9}" type="pres">
      <dgm:prSet presAssocID="{BA7B8F0B-68A9-4FD2-862C-F6F972D397DF}" presName="composite2" presStyleCnt="0"/>
      <dgm:spPr/>
      <dgm:t>
        <a:bodyPr/>
        <a:lstStyle/>
        <a:p>
          <a:endParaRPr lang="en-US"/>
        </a:p>
      </dgm:t>
    </dgm:pt>
    <dgm:pt modelId="{5D6A793C-3B99-4183-AB7D-DABA5BEAC792}" type="pres">
      <dgm:prSet presAssocID="{BA7B8F0B-68A9-4FD2-862C-F6F972D397DF}" presName="background2" presStyleLbl="node2" presStyleIdx="2" presStyleCnt="3"/>
      <dgm:spPr/>
      <dgm:t>
        <a:bodyPr/>
        <a:lstStyle/>
        <a:p>
          <a:endParaRPr lang="en-US"/>
        </a:p>
      </dgm:t>
    </dgm:pt>
    <dgm:pt modelId="{AD15D366-2D4F-4C5D-8B4A-AD99A64C267E}" type="pres">
      <dgm:prSet presAssocID="{BA7B8F0B-68A9-4FD2-862C-F6F972D397DF}" presName="text2" presStyleLbl="fgAcc2" presStyleIdx="2" presStyleCnt="3">
        <dgm:presLayoutVars>
          <dgm:chPref val="3"/>
        </dgm:presLayoutVars>
      </dgm:prSet>
      <dgm:spPr/>
      <dgm:t>
        <a:bodyPr/>
        <a:lstStyle/>
        <a:p>
          <a:endParaRPr lang="en-US"/>
        </a:p>
      </dgm:t>
    </dgm:pt>
    <dgm:pt modelId="{3538E8A8-842C-4429-AC39-879FA81FEDB7}" type="pres">
      <dgm:prSet presAssocID="{BA7B8F0B-68A9-4FD2-862C-F6F972D397DF}" presName="hierChild3" presStyleCnt="0"/>
      <dgm:spPr/>
      <dgm:t>
        <a:bodyPr/>
        <a:lstStyle/>
        <a:p>
          <a:endParaRPr lang="en-US"/>
        </a:p>
      </dgm:t>
    </dgm:pt>
  </dgm:ptLst>
  <dgm:cxnLst>
    <dgm:cxn modelId="{2EFEAC2A-50DB-457D-82BC-D28BDD69FB57}" type="presOf" srcId="{EB46BDEC-F4B5-48CA-BF05-351AEBBD7334}" destId="{CFFEFF45-BF8B-4BF3-A5C5-F13912388587}" srcOrd="0" destOrd="0" presId="urn:microsoft.com/office/officeart/2005/8/layout/hierarchy1"/>
    <dgm:cxn modelId="{D33E77DB-E489-4B50-BA40-33BB7A0112B5}" srcId="{632FB9D9-4D19-4317-9BAA-05228953B6BF}" destId="{EB46BDEC-F4B5-48CA-BF05-351AEBBD7334}" srcOrd="0" destOrd="0" parTransId="{AA2E10EA-273C-46BC-8FD3-4EA9699179F7}" sibTransId="{4ACCFAFD-EDFD-4E3B-8A16-F1286CBBEDB0}"/>
    <dgm:cxn modelId="{EEE9C88A-15E3-480C-BF4F-082D6C68C233}" type="presOf" srcId="{632FB9D9-4D19-4317-9BAA-05228953B6BF}" destId="{49633167-277A-491D-9929-220EF5B0CAD3}" srcOrd="0" destOrd="0" presId="urn:microsoft.com/office/officeart/2005/8/layout/hierarchy1"/>
    <dgm:cxn modelId="{24BCCBAC-3FDC-46A6-B31D-D089D5D97C0F}" type="presOf" srcId="{3F792FEF-2676-4E30-8E03-FD17CC8431FA}" destId="{D6F0E32E-B1DD-4AB3-BFCA-BAF6BCA8789A}" srcOrd="0" destOrd="0" presId="urn:microsoft.com/office/officeart/2005/8/layout/hierarchy1"/>
    <dgm:cxn modelId="{2679ABDF-8ADB-4373-AD50-CC9F56FB9504}" type="presOf" srcId="{9BA37A10-6395-47F4-99F1-77BF50C769D8}" destId="{E200186B-B9E5-4F4D-B511-647F04DACB22}" srcOrd="0" destOrd="0" presId="urn:microsoft.com/office/officeart/2005/8/layout/hierarchy1"/>
    <dgm:cxn modelId="{CC90B1E2-1FAF-4343-AAAB-1DFEAFC679E7}" srcId="{632FB9D9-4D19-4317-9BAA-05228953B6BF}" destId="{51D73061-8361-4F84-B19D-7EA1D6FB5B26}" srcOrd="1" destOrd="0" parTransId="{9BA37A10-6395-47F4-99F1-77BF50C769D8}" sibTransId="{8E36D2D2-C5BA-424B-B704-2B30917830A3}"/>
    <dgm:cxn modelId="{B07DF27D-2608-4E8B-A4B0-0378461FAAB4}" type="presOf" srcId="{BA7B8F0B-68A9-4FD2-862C-F6F972D397DF}" destId="{AD15D366-2D4F-4C5D-8B4A-AD99A64C267E}" srcOrd="0" destOrd="0" presId="urn:microsoft.com/office/officeart/2005/8/layout/hierarchy1"/>
    <dgm:cxn modelId="{C865C7F2-BFD6-4215-9941-96AABB65A531}" type="presOf" srcId="{51D73061-8361-4F84-B19D-7EA1D6FB5B26}" destId="{8F8D2F78-0220-4DA4-B57F-22B92DB75199}" srcOrd="0" destOrd="0" presId="urn:microsoft.com/office/officeart/2005/8/layout/hierarchy1"/>
    <dgm:cxn modelId="{5085198F-66A7-4985-96B1-241A139462CA}" srcId="{632FB9D9-4D19-4317-9BAA-05228953B6BF}" destId="{BA7B8F0B-68A9-4FD2-862C-F6F972D397DF}" srcOrd="2" destOrd="0" parTransId="{A7288F80-0BF3-452D-8411-66AE94367940}" sibTransId="{5D75C606-718A-4026-9536-541367BE2279}"/>
    <dgm:cxn modelId="{25556266-42B5-498A-AC67-4AF2F5301325}" srcId="{3F792FEF-2676-4E30-8E03-FD17CC8431FA}" destId="{632FB9D9-4D19-4317-9BAA-05228953B6BF}" srcOrd="0" destOrd="0" parTransId="{521FE52B-E9ED-4BFF-935C-84DC95E16A3C}" sibTransId="{E2CBAA63-148C-41A7-8EF0-BA66BBD327C6}"/>
    <dgm:cxn modelId="{095A1D41-E99B-4DDC-B623-080690CB3B57}" type="presOf" srcId="{A7288F80-0BF3-452D-8411-66AE94367940}" destId="{137154F1-5442-4592-86EF-87AA8167F623}" srcOrd="0" destOrd="0" presId="urn:microsoft.com/office/officeart/2005/8/layout/hierarchy1"/>
    <dgm:cxn modelId="{789E3456-51BA-491E-815C-DE18B61BD22B}" type="presOf" srcId="{AA2E10EA-273C-46BC-8FD3-4EA9699179F7}" destId="{65B1C874-63EF-4FBD-9594-C6343E138413}" srcOrd="0" destOrd="0" presId="urn:microsoft.com/office/officeart/2005/8/layout/hierarchy1"/>
    <dgm:cxn modelId="{17081518-ECC0-4135-B772-AD93E06CB4D2}" type="presParOf" srcId="{D6F0E32E-B1DD-4AB3-BFCA-BAF6BCA8789A}" destId="{DF90FE84-03E4-4AA7-B729-C6BFB13C4B2C}" srcOrd="0" destOrd="0" presId="urn:microsoft.com/office/officeart/2005/8/layout/hierarchy1"/>
    <dgm:cxn modelId="{61D8F88B-BAB0-4DEF-8A03-2702C1D06C4A}" type="presParOf" srcId="{DF90FE84-03E4-4AA7-B729-C6BFB13C4B2C}" destId="{E3FC20F9-F702-406D-ABB2-3D91F0A038D0}" srcOrd="0" destOrd="0" presId="urn:microsoft.com/office/officeart/2005/8/layout/hierarchy1"/>
    <dgm:cxn modelId="{132C69D0-F87F-4DE4-9603-22F7A0758F3F}" type="presParOf" srcId="{E3FC20F9-F702-406D-ABB2-3D91F0A038D0}" destId="{6E579B53-2962-4FA8-801B-AB3169475590}" srcOrd="0" destOrd="0" presId="urn:microsoft.com/office/officeart/2005/8/layout/hierarchy1"/>
    <dgm:cxn modelId="{875A2305-1790-442A-BBD8-B4489F8C9875}" type="presParOf" srcId="{E3FC20F9-F702-406D-ABB2-3D91F0A038D0}" destId="{49633167-277A-491D-9929-220EF5B0CAD3}" srcOrd="1" destOrd="0" presId="urn:microsoft.com/office/officeart/2005/8/layout/hierarchy1"/>
    <dgm:cxn modelId="{D87932CC-530A-4E7B-8F22-6CD204DA4EAB}" type="presParOf" srcId="{DF90FE84-03E4-4AA7-B729-C6BFB13C4B2C}" destId="{6E2EBC49-A09D-4039-8E88-32DDB2156326}" srcOrd="1" destOrd="0" presId="urn:microsoft.com/office/officeart/2005/8/layout/hierarchy1"/>
    <dgm:cxn modelId="{DCC112FA-1CA7-4983-BBDE-B39DB96B1228}" type="presParOf" srcId="{6E2EBC49-A09D-4039-8E88-32DDB2156326}" destId="{65B1C874-63EF-4FBD-9594-C6343E138413}" srcOrd="0" destOrd="0" presId="urn:microsoft.com/office/officeart/2005/8/layout/hierarchy1"/>
    <dgm:cxn modelId="{B3479B05-AC17-429B-B73C-614AEE81FE28}" type="presParOf" srcId="{6E2EBC49-A09D-4039-8E88-32DDB2156326}" destId="{F76B112C-CD07-4D60-8AF5-34B8A778871A}" srcOrd="1" destOrd="0" presId="urn:microsoft.com/office/officeart/2005/8/layout/hierarchy1"/>
    <dgm:cxn modelId="{677BE5B3-B52B-476D-9198-59C50B22C8C0}" type="presParOf" srcId="{F76B112C-CD07-4D60-8AF5-34B8A778871A}" destId="{D3B79E43-9527-4D02-A198-0CD1181B840A}" srcOrd="0" destOrd="0" presId="urn:microsoft.com/office/officeart/2005/8/layout/hierarchy1"/>
    <dgm:cxn modelId="{CEE6CCE5-A79F-414A-8197-2F888694BF90}" type="presParOf" srcId="{D3B79E43-9527-4D02-A198-0CD1181B840A}" destId="{7627E2E9-F170-4165-94D6-50DAEDB88A2A}" srcOrd="0" destOrd="0" presId="urn:microsoft.com/office/officeart/2005/8/layout/hierarchy1"/>
    <dgm:cxn modelId="{87F43C16-6409-4C3B-805B-6AAA357CEEB8}" type="presParOf" srcId="{D3B79E43-9527-4D02-A198-0CD1181B840A}" destId="{CFFEFF45-BF8B-4BF3-A5C5-F13912388587}" srcOrd="1" destOrd="0" presId="urn:microsoft.com/office/officeart/2005/8/layout/hierarchy1"/>
    <dgm:cxn modelId="{5ADFDB68-F652-4DEF-9BB3-D7FFFF971A20}" type="presParOf" srcId="{F76B112C-CD07-4D60-8AF5-34B8A778871A}" destId="{4EFF10B8-55FD-40B7-8DBA-31CB31A4D244}" srcOrd="1" destOrd="0" presId="urn:microsoft.com/office/officeart/2005/8/layout/hierarchy1"/>
    <dgm:cxn modelId="{BC447D16-627C-4D67-B536-718751C20D99}" type="presParOf" srcId="{6E2EBC49-A09D-4039-8E88-32DDB2156326}" destId="{E200186B-B9E5-4F4D-B511-647F04DACB22}" srcOrd="2" destOrd="0" presId="urn:microsoft.com/office/officeart/2005/8/layout/hierarchy1"/>
    <dgm:cxn modelId="{19CDB642-1A78-47AA-9A25-0C47676B5A80}" type="presParOf" srcId="{6E2EBC49-A09D-4039-8E88-32DDB2156326}" destId="{AECC102F-7C2C-43BD-8EF0-85E31E3EBCD7}" srcOrd="3" destOrd="0" presId="urn:microsoft.com/office/officeart/2005/8/layout/hierarchy1"/>
    <dgm:cxn modelId="{CC9FE17A-FAA8-4F39-A2CF-9F999C0434C5}" type="presParOf" srcId="{AECC102F-7C2C-43BD-8EF0-85E31E3EBCD7}" destId="{C35469C8-EB0E-4C56-9F43-A3C76B42ADD0}" srcOrd="0" destOrd="0" presId="urn:microsoft.com/office/officeart/2005/8/layout/hierarchy1"/>
    <dgm:cxn modelId="{2A492B85-60EB-43A1-8EEE-58BA86CC3019}" type="presParOf" srcId="{C35469C8-EB0E-4C56-9F43-A3C76B42ADD0}" destId="{01D20176-5F13-4123-887E-99D0ABDFD781}" srcOrd="0" destOrd="0" presId="urn:microsoft.com/office/officeart/2005/8/layout/hierarchy1"/>
    <dgm:cxn modelId="{3BD654CB-9C62-43B6-8E58-F5A2EB7992B6}" type="presParOf" srcId="{C35469C8-EB0E-4C56-9F43-A3C76B42ADD0}" destId="{8F8D2F78-0220-4DA4-B57F-22B92DB75199}" srcOrd="1" destOrd="0" presId="urn:microsoft.com/office/officeart/2005/8/layout/hierarchy1"/>
    <dgm:cxn modelId="{1EFC4F7F-A951-46BA-8253-2CBA5330A0B3}" type="presParOf" srcId="{AECC102F-7C2C-43BD-8EF0-85E31E3EBCD7}" destId="{31235C9F-527E-4214-B6FB-D94E0F9ED5D2}" srcOrd="1" destOrd="0" presId="urn:microsoft.com/office/officeart/2005/8/layout/hierarchy1"/>
    <dgm:cxn modelId="{CFEC5A7E-862A-4F54-B9AC-A3B48E879C26}" type="presParOf" srcId="{6E2EBC49-A09D-4039-8E88-32DDB2156326}" destId="{137154F1-5442-4592-86EF-87AA8167F623}" srcOrd="4" destOrd="0" presId="urn:microsoft.com/office/officeart/2005/8/layout/hierarchy1"/>
    <dgm:cxn modelId="{BB3054D6-37DC-45AA-90CE-1A5478DBF246}" type="presParOf" srcId="{6E2EBC49-A09D-4039-8E88-32DDB2156326}" destId="{0EA8B9F8-6381-4039-B89E-C04ADEC55C0D}" srcOrd="5" destOrd="0" presId="urn:microsoft.com/office/officeart/2005/8/layout/hierarchy1"/>
    <dgm:cxn modelId="{C7ADA33D-93EF-42DC-A2AC-3D282A151483}" type="presParOf" srcId="{0EA8B9F8-6381-4039-B89E-C04ADEC55C0D}" destId="{CE58A1A4-6214-4ADF-AF52-CD6DF879DEF9}" srcOrd="0" destOrd="0" presId="urn:microsoft.com/office/officeart/2005/8/layout/hierarchy1"/>
    <dgm:cxn modelId="{68903A19-38AC-4955-9A23-6A39FFAAE417}" type="presParOf" srcId="{CE58A1A4-6214-4ADF-AF52-CD6DF879DEF9}" destId="{5D6A793C-3B99-4183-AB7D-DABA5BEAC792}" srcOrd="0" destOrd="0" presId="urn:microsoft.com/office/officeart/2005/8/layout/hierarchy1"/>
    <dgm:cxn modelId="{86906BCA-B6C1-4784-BE32-C88D42C8CD7B}" type="presParOf" srcId="{CE58A1A4-6214-4ADF-AF52-CD6DF879DEF9}" destId="{AD15D366-2D4F-4C5D-8B4A-AD99A64C267E}" srcOrd="1" destOrd="0" presId="urn:microsoft.com/office/officeart/2005/8/layout/hierarchy1"/>
    <dgm:cxn modelId="{DEA5EB7D-22F5-4D2C-B951-BF0D711558C4}" type="presParOf" srcId="{0EA8B9F8-6381-4039-B89E-C04ADEC55C0D}" destId="{3538E8A8-842C-4429-AC39-879FA81FEDB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211E1-B13B-432D-B040-1BA77A9D5B7F}">
      <dsp:nvSpPr>
        <dsp:cNvPr id="0" name=""/>
        <dsp:cNvSpPr/>
      </dsp:nvSpPr>
      <dsp:spPr>
        <a:xfrm>
          <a:off x="5586392" y="2837512"/>
          <a:ext cx="4634529" cy="551403"/>
        </a:xfrm>
        <a:custGeom>
          <a:avLst/>
          <a:gdLst/>
          <a:ahLst/>
          <a:cxnLst/>
          <a:rect l="0" t="0" r="0" b="0"/>
          <a:pathLst>
            <a:path>
              <a:moveTo>
                <a:pt x="0" y="0"/>
              </a:moveTo>
              <a:lnTo>
                <a:pt x="0" y="375765"/>
              </a:lnTo>
              <a:lnTo>
                <a:pt x="4634529" y="375765"/>
              </a:lnTo>
              <a:lnTo>
                <a:pt x="4634529" y="5514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FC950-8A00-4DA7-A97C-7C0B42437397}">
      <dsp:nvSpPr>
        <dsp:cNvPr id="0" name=""/>
        <dsp:cNvSpPr/>
      </dsp:nvSpPr>
      <dsp:spPr>
        <a:xfrm>
          <a:off x="5586392" y="2837512"/>
          <a:ext cx="2317264" cy="551403"/>
        </a:xfrm>
        <a:custGeom>
          <a:avLst/>
          <a:gdLst/>
          <a:ahLst/>
          <a:cxnLst/>
          <a:rect l="0" t="0" r="0" b="0"/>
          <a:pathLst>
            <a:path>
              <a:moveTo>
                <a:pt x="0" y="0"/>
              </a:moveTo>
              <a:lnTo>
                <a:pt x="0" y="375765"/>
              </a:lnTo>
              <a:lnTo>
                <a:pt x="2317264" y="375765"/>
              </a:lnTo>
              <a:lnTo>
                <a:pt x="2317264" y="5514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67E10-2CE1-43EB-A375-91B232798E7A}">
      <dsp:nvSpPr>
        <dsp:cNvPr id="0" name=""/>
        <dsp:cNvSpPr/>
      </dsp:nvSpPr>
      <dsp:spPr>
        <a:xfrm>
          <a:off x="5540672" y="2837512"/>
          <a:ext cx="91440" cy="551403"/>
        </a:xfrm>
        <a:custGeom>
          <a:avLst/>
          <a:gdLst/>
          <a:ahLst/>
          <a:cxnLst/>
          <a:rect l="0" t="0" r="0" b="0"/>
          <a:pathLst>
            <a:path>
              <a:moveTo>
                <a:pt x="45720" y="0"/>
              </a:moveTo>
              <a:lnTo>
                <a:pt x="45720" y="5514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23476-B191-4956-9B41-C7DE5CEC7717}">
      <dsp:nvSpPr>
        <dsp:cNvPr id="0" name=""/>
        <dsp:cNvSpPr/>
      </dsp:nvSpPr>
      <dsp:spPr>
        <a:xfrm>
          <a:off x="3269127" y="2837512"/>
          <a:ext cx="2317264" cy="551403"/>
        </a:xfrm>
        <a:custGeom>
          <a:avLst/>
          <a:gdLst/>
          <a:ahLst/>
          <a:cxnLst/>
          <a:rect l="0" t="0" r="0" b="0"/>
          <a:pathLst>
            <a:path>
              <a:moveTo>
                <a:pt x="2317264" y="0"/>
              </a:moveTo>
              <a:lnTo>
                <a:pt x="2317264" y="375765"/>
              </a:lnTo>
              <a:lnTo>
                <a:pt x="0" y="375765"/>
              </a:lnTo>
              <a:lnTo>
                <a:pt x="0" y="5514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3CEA8-5C5C-4C3B-873D-63C743AD00D9}">
      <dsp:nvSpPr>
        <dsp:cNvPr id="0" name=""/>
        <dsp:cNvSpPr/>
      </dsp:nvSpPr>
      <dsp:spPr>
        <a:xfrm>
          <a:off x="951862" y="2837512"/>
          <a:ext cx="4634529" cy="551403"/>
        </a:xfrm>
        <a:custGeom>
          <a:avLst/>
          <a:gdLst/>
          <a:ahLst/>
          <a:cxnLst/>
          <a:rect l="0" t="0" r="0" b="0"/>
          <a:pathLst>
            <a:path>
              <a:moveTo>
                <a:pt x="4634529" y="0"/>
              </a:moveTo>
              <a:lnTo>
                <a:pt x="4634529" y="375765"/>
              </a:lnTo>
              <a:lnTo>
                <a:pt x="0" y="375765"/>
              </a:lnTo>
              <a:lnTo>
                <a:pt x="0" y="55140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4F43EA-0EB1-4BCC-BE69-70BBFE171490}">
      <dsp:nvSpPr>
        <dsp:cNvPr id="0" name=""/>
        <dsp:cNvSpPr/>
      </dsp:nvSpPr>
      <dsp:spPr>
        <a:xfrm>
          <a:off x="3369664" y="1328550"/>
          <a:ext cx="4433456" cy="15089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5066-E949-4301-B670-7348C36CA099}">
      <dsp:nvSpPr>
        <dsp:cNvPr id="0" name=""/>
        <dsp:cNvSpPr/>
      </dsp:nvSpPr>
      <dsp:spPr>
        <a:xfrm>
          <a:off x="3580324" y="1528677"/>
          <a:ext cx="4433456" cy="1508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Titr" panose="00000700000000000000" pitchFamily="2" charset="-78"/>
            </a:rPr>
            <a:t>انواع واحدهای اندازه گیری</a:t>
          </a:r>
          <a:endParaRPr lang="en-US" sz="3200" b="1" kern="1200" dirty="0">
            <a:cs typeface="B Titr" panose="00000700000000000000" pitchFamily="2" charset="-78"/>
          </a:endParaRPr>
        </a:p>
      </dsp:txBody>
      <dsp:txXfrm>
        <a:off x="3624520" y="1572873"/>
        <a:ext cx="4345064" cy="1420570"/>
      </dsp:txXfrm>
    </dsp:sp>
    <dsp:sp modelId="{66FFAD92-AB30-4F0D-A468-37A7CD545E00}">
      <dsp:nvSpPr>
        <dsp:cNvPr id="0" name=""/>
        <dsp:cNvSpPr/>
      </dsp:nvSpPr>
      <dsp:spPr>
        <a:xfrm>
          <a:off x="3890" y="3388916"/>
          <a:ext cx="1895944" cy="15089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4C338-F209-415A-A1D3-8ED3E0AB3E22}">
      <dsp:nvSpPr>
        <dsp:cNvPr id="0" name=""/>
        <dsp:cNvSpPr/>
      </dsp:nvSpPr>
      <dsp:spPr>
        <a:xfrm>
          <a:off x="214551" y="3589044"/>
          <a:ext cx="1895944" cy="1508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kern="1200" dirty="0" smtClean="0">
              <a:cs typeface="B Titr" panose="00000700000000000000" pitchFamily="2" charset="-78"/>
            </a:rPr>
            <a:t>دستوری</a:t>
          </a:r>
          <a:endParaRPr lang="en-US" sz="4000" kern="1200" dirty="0">
            <a:cs typeface="B Titr" panose="00000700000000000000" pitchFamily="2" charset="-78"/>
          </a:endParaRPr>
        </a:p>
      </dsp:txBody>
      <dsp:txXfrm>
        <a:off x="258747" y="3633240"/>
        <a:ext cx="1807552" cy="1420570"/>
      </dsp:txXfrm>
    </dsp:sp>
    <dsp:sp modelId="{24589B6E-5A72-400E-A72E-3B6DEA6AC977}">
      <dsp:nvSpPr>
        <dsp:cNvPr id="0" name=""/>
        <dsp:cNvSpPr/>
      </dsp:nvSpPr>
      <dsp:spPr>
        <a:xfrm>
          <a:off x="2321155" y="3388916"/>
          <a:ext cx="1895944" cy="15089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E66D5-3C4A-416A-9215-944E8B0181F6}">
      <dsp:nvSpPr>
        <dsp:cNvPr id="0" name=""/>
        <dsp:cNvSpPr/>
      </dsp:nvSpPr>
      <dsp:spPr>
        <a:xfrm>
          <a:off x="2531816" y="3589044"/>
          <a:ext cx="1895944" cy="1508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kern="1200" dirty="0" err="1" smtClean="0">
              <a:cs typeface="B Titr" panose="00000700000000000000" pitchFamily="2" charset="-78"/>
            </a:rPr>
            <a:t>مشتقه</a:t>
          </a:r>
          <a:endParaRPr lang="en-US" sz="4000" kern="1200" dirty="0">
            <a:cs typeface="B Titr" panose="00000700000000000000" pitchFamily="2" charset="-78"/>
          </a:endParaRPr>
        </a:p>
      </dsp:txBody>
      <dsp:txXfrm>
        <a:off x="2576012" y="3633240"/>
        <a:ext cx="1807552" cy="1420570"/>
      </dsp:txXfrm>
    </dsp:sp>
    <dsp:sp modelId="{28D65B0C-223B-4A32-B0FB-3C129BF8521A}">
      <dsp:nvSpPr>
        <dsp:cNvPr id="0" name=""/>
        <dsp:cNvSpPr/>
      </dsp:nvSpPr>
      <dsp:spPr>
        <a:xfrm>
          <a:off x="4638420" y="3388916"/>
          <a:ext cx="1895944" cy="15089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5D9E1-EDD2-4964-B283-679A2A3B8EA9}">
      <dsp:nvSpPr>
        <dsp:cNvPr id="0" name=""/>
        <dsp:cNvSpPr/>
      </dsp:nvSpPr>
      <dsp:spPr>
        <a:xfrm>
          <a:off x="4849081" y="3589044"/>
          <a:ext cx="1895944" cy="1508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kern="1200" dirty="0" smtClean="0">
              <a:cs typeface="B Titr" panose="00000700000000000000" pitchFamily="2" charset="-78"/>
            </a:rPr>
            <a:t>بنیادی</a:t>
          </a:r>
          <a:endParaRPr lang="en-US" sz="4000" kern="1200" dirty="0">
            <a:cs typeface="B Titr" panose="00000700000000000000" pitchFamily="2" charset="-78"/>
          </a:endParaRPr>
        </a:p>
      </dsp:txBody>
      <dsp:txXfrm>
        <a:off x="4893277" y="3633240"/>
        <a:ext cx="1807552" cy="1420570"/>
      </dsp:txXfrm>
    </dsp:sp>
    <dsp:sp modelId="{DA19A4D3-B7E9-4581-B676-853B477FEC27}">
      <dsp:nvSpPr>
        <dsp:cNvPr id="0" name=""/>
        <dsp:cNvSpPr/>
      </dsp:nvSpPr>
      <dsp:spPr>
        <a:xfrm>
          <a:off x="6955685" y="3388916"/>
          <a:ext cx="1895944" cy="15089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2BDC0-C5AD-45DE-8FFF-AB983780294C}">
      <dsp:nvSpPr>
        <dsp:cNvPr id="0" name=""/>
        <dsp:cNvSpPr/>
      </dsp:nvSpPr>
      <dsp:spPr>
        <a:xfrm>
          <a:off x="7166346" y="3589044"/>
          <a:ext cx="1895944" cy="1508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kern="1200" dirty="0" smtClean="0">
              <a:cs typeface="B Titr" panose="00000700000000000000" pitchFamily="2" charset="-78"/>
            </a:rPr>
            <a:t>غیر مستقیم</a:t>
          </a:r>
          <a:endParaRPr lang="en-US" sz="4000" kern="1200" dirty="0">
            <a:cs typeface="B Titr" panose="00000700000000000000" pitchFamily="2" charset="-78"/>
          </a:endParaRPr>
        </a:p>
      </dsp:txBody>
      <dsp:txXfrm>
        <a:off x="7210542" y="3633240"/>
        <a:ext cx="1807552" cy="1420570"/>
      </dsp:txXfrm>
    </dsp:sp>
    <dsp:sp modelId="{94594348-C710-4FE3-B712-3E0A7B126D9D}">
      <dsp:nvSpPr>
        <dsp:cNvPr id="0" name=""/>
        <dsp:cNvSpPr/>
      </dsp:nvSpPr>
      <dsp:spPr>
        <a:xfrm>
          <a:off x="9272950" y="3388916"/>
          <a:ext cx="1895944" cy="15089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3FC9B-9235-4E50-B752-3519063A238F}">
      <dsp:nvSpPr>
        <dsp:cNvPr id="0" name=""/>
        <dsp:cNvSpPr/>
      </dsp:nvSpPr>
      <dsp:spPr>
        <a:xfrm>
          <a:off x="9483611" y="3589044"/>
          <a:ext cx="1895944" cy="15089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kern="1200" dirty="0" smtClean="0">
              <a:cs typeface="B Titr" panose="00000700000000000000" pitchFamily="2" charset="-78"/>
            </a:rPr>
            <a:t>مستقیم</a:t>
          </a:r>
          <a:endParaRPr lang="en-US" sz="4000" kern="1200" dirty="0">
            <a:cs typeface="B Titr" panose="00000700000000000000" pitchFamily="2" charset="-78"/>
          </a:endParaRPr>
        </a:p>
      </dsp:txBody>
      <dsp:txXfrm>
        <a:off x="9527807" y="3633240"/>
        <a:ext cx="1807552" cy="1420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F054E-9811-4204-BFB3-F76E8DD122BD}">
      <dsp:nvSpPr>
        <dsp:cNvPr id="0" name=""/>
        <dsp:cNvSpPr/>
      </dsp:nvSpPr>
      <dsp:spPr>
        <a:xfrm>
          <a:off x="1213" y="1650313"/>
          <a:ext cx="7503213" cy="145339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b="1" kern="1200" dirty="0" smtClean="0">
              <a:cs typeface="B Titr" panose="00000700000000000000" pitchFamily="2" charset="-78"/>
            </a:rPr>
            <a:t>انواع مقیاس ها</a:t>
          </a:r>
          <a:endParaRPr lang="en-US" sz="4000" b="1" kern="1200" dirty="0">
            <a:cs typeface="B Titr" panose="00000700000000000000" pitchFamily="2" charset="-78"/>
          </a:endParaRPr>
        </a:p>
      </dsp:txBody>
      <dsp:txXfrm>
        <a:off x="43781" y="1692881"/>
        <a:ext cx="7418077" cy="1368258"/>
      </dsp:txXfrm>
    </dsp:sp>
    <dsp:sp modelId="{B350054A-7736-4C06-A961-F8F193BE0D19}">
      <dsp:nvSpPr>
        <dsp:cNvPr id="0" name=""/>
        <dsp:cNvSpPr/>
      </dsp:nvSpPr>
      <dsp:spPr>
        <a:xfrm>
          <a:off x="1213" y="100"/>
          <a:ext cx="1764631" cy="145339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Titr" panose="00000700000000000000" pitchFamily="2" charset="-78"/>
            </a:rPr>
            <a:t>نسبی</a:t>
          </a:r>
          <a:endParaRPr lang="en-US" sz="2400" b="1" kern="1200" dirty="0">
            <a:cs typeface="B Titr" panose="00000700000000000000" pitchFamily="2" charset="-78"/>
          </a:endParaRPr>
        </a:p>
      </dsp:txBody>
      <dsp:txXfrm>
        <a:off x="43781" y="42668"/>
        <a:ext cx="1679495" cy="1368258"/>
      </dsp:txXfrm>
    </dsp:sp>
    <dsp:sp modelId="{AD51EFB1-0E67-411E-B451-8A08F535A75D}">
      <dsp:nvSpPr>
        <dsp:cNvPr id="0" name=""/>
        <dsp:cNvSpPr/>
      </dsp:nvSpPr>
      <dsp:spPr>
        <a:xfrm>
          <a:off x="1914073" y="100"/>
          <a:ext cx="1764631" cy="145339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Titr" panose="00000700000000000000" pitchFamily="2" charset="-78"/>
            </a:rPr>
            <a:t>فاصله ای</a:t>
          </a:r>
          <a:endParaRPr lang="en-US" sz="2400" b="1" kern="1200" dirty="0">
            <a:cs typeface="B Titr" panose="00000700000000000000" pitchFamily="2" charset="-78"/>
          </a:endParaRPr>
        </a:p>
      </dsp:txBody>
      <dsp:txXfrm>
        <a:off x="1956641" y="42668"/>
        <a:ext cx="1679495" cy="1368258"/>
      </dsp:txXfrm>
    </dsp:sp>
    <dsp:sp modelId="{D70ED53E-B9FC-41E3-A3EF-EB2D7C31475B}">
      <dsp:nvSpPr>
        <dsp:cNvPr id="0" name=""/>
        <dsp:cNvSpPr/>
      </dsp:nvSpPr>
      <dsp:spPr>
        <a:xfrm>
          <a:off x="3826934" y="100"/>
          <a:ext cx="1764631" cy="145339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Titr" panose="00000700000000000000" pitchFamily="2" charset="-78"/>
            </a:rPr>
            <a:t>رتبه ای</a:t>
          </a:r>
          <a:endParaRPr lang="en-US" sz="2400" b="1" kern="1200" dirty="0">
            <a:cs typeface="B Titr" panose="00000700000000000000" pitchFamily="2" charset="-78"/>
          </a:endParaRPr>
        </a:p>
      </dsp:txBody>
      <dsp:txXfrm>
        <a:off x="3869502" y="42668"/>
        <a:ext cx="1679495" cy="1368258"/>
      </dsp:txXfrm>
    </dsp:sp>
    <dsp:sp modelId="{832EFBA3-473C-4345-894A-6ABFBE2CE8A4}">
      <dsp:nvSpPr>
        <dsp:cNvPr id="0" name=""/>
        <dsp:cNvSpPr/>
      </dsp:nvSpPr>
      <dsp:spPr>
        <a:xfrm>
          <a:off x="5739795" y="100"/>
          <a:ext cx="1764631" cy="145339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Titr" panose="00000700000000000000" pitchFamily="2" charset="-78"/>
            </a:rPr>
            <a:t>اسمی</a:t>
          </a:r>
          <a:endParaRPr lang="en-US" sz="2400" b="1" kern="1200" dirty="0">
            <a:cs typeface="B Titr" panose="00000700000000000000" pitchFamily="2" charset="-78"/>
          </a:endParaRPr>
        </a:p>
      </dsp:txBody>
      <dsp:txXfrm>
        <a:off x="5782363" y="42668"/>
        <a:ext cx="1679495" cy="1368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168C6-0B04-46C2-9670-FADD1FA0800A}">
      <dsp:nvSpPr>
        <dsp:cNvPr id="0" name=""/>
        <dsp:cNvSpPr/>
      </dsp:nvSpPr>
      <dsp:spPr>
        <a:xfrm>
          <a:off x="1446" y="1370"/>
          <a:ext cx="8944765" cy="2070605"/>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sp3d extrusionH="28000" prstMaterial="matte"/>
        </a:bodyPr>
        <a:lstStyle/>
        <a:p>
          <a:pPr lvl="0" algn="ctr" defTabSz="2889250" rtl="1">
            <a:lnSpc>
              <a:spcPct val="90000"/>
            </a:lnSpc>
            <a:spcBef>
              <a:spcPct val="0"/>
            </a:spcBef>
            <a:spcAft>
              <a:spcPct val="35000"/>
            </a:spcAft>
          </a:pPr>
          <a:r>
            <a:rPr lang="fa-IR" sz="6500" b="1" kern="1200" dirty="0" smtClean="0">
              <a:latin typeface="Calibri" panose="020F0502020204030204" pitchFamily="34" charset="0"/>
              <a:ea typeface="Calibri" panose="020F0502020204030204" pitchFamily="34" charset="0"/>
              <a:cs typeface="B Titr" panose="00000700000000000000" pitchFamily="2" charset="-78"/>
            </a:rPr>
            <a:t>عوامل خطا در اندازه گیری:</a:t>
          </a:r>
          <a:endParaRPr lang="en-US" sz="6500" kern="1200" dirty="0">
            <a:cs typeface="B Titr" panose="00000700000000000000" pitchFamily="2" charset="-78"/>
          </a:endParaRPr>
        </a:p>
      </dsp:txBody>
      <dsp:txXfrm>
        <a:off x="62092" y="62016"/>
        <a:ext cx="8823473" cy="1949313"/>
      </dsp:txXfrm>
    </dsp:sp>
    <dsp:sp modelId="{1610A24C-D861-40DE-A334-151B82CC369A}">
      <dsp:nvSpPr>
        <dsp:cNvPr id="0" name=""/>
        <dsp:cNvSpPr/>
      </dsp:nvSpPr>
      <dsp:spPr>
        <a:xfrm>
          <a:off x="1446" y="2308809"/>
          <a:ext cx="2103660" cy="207060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fa-IR" sz="2800" b="1" kern="1200" dirty="0" smtClean="0">
              <a:latin typeface="Calibri" panose="020F0502020204030204" pitchFamily="34" charset="0"/>
              <a:ea typeface="Calibri" panose="020F0502020204030204" pitchFamily="34" charset="0"/>
              <a:cs typeface="B Titr" panose="00000700000000000000" pitchFamily="2" charset="-78"/>
            </a:rPr>
            <a:t>صفت/ خصیصه های مبهم.</a:t>
          </a:r>
          <a:endParaRPr lang="en-US" sz="2800" kern="1200" dirty="0">
            <a:cs typeface="B Titr" panose="00000700000000000000" pitchFamily="2" charset="-78"/>
          </a:endParaRPr>
        </a:p>
      </dsp:txBody>
      <dsp:txXfrm>
        <a:off x="62092" y="2369455"/>
        <a:ext cx="1982368" cy="1949313"/>
      </dsp:txXfrm>
    </dsp:sp>
    <dsp:sp modelId="{537F8A0B-66E4-457F-AB58-4240E3249CD8}">
      <dsp:nvSpPr>
        <dsp:cNvPr id="0" name=""/>
        <dsp:cNvSpPr/>
      </dsp:nvSpPr>
      <dsp:spPr>
        <a:xfrm>
          <a:off x="2281814" y="2308809"/>
          <a:ext cx="2103660" cy="207060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fa-IR" sz="2800" b="1" kern="1200" dirty="0" smtClean="0">
              <a:latin typeface="Calibri" panose="020F0502020204030204" pitchFamily="34" charset="0"/>
              <a:ea typeface="Calibri" panose="020F0502020204030204" pitchFamily="34" charset="0"/>
              <a:cs typeface="B Titr" panose="00000700000000000000" pitchFamily="2" charset="-78"/>
            </a:rPr>
            <a:t>محیط </a:t>
          </a:r>
          <a:endParaRPr lang="en-US" sz="2800" kern="1200" dirty="0">
            <a:cs typeface="B Titr" panose="00000700000000000000" pitchFamily="2" charset="-78"/>
          </a:endParaRPr>
        </a:p>
      </dsp:txBody>
      <dsp:txXfrm>
        <a:off x="2342460" y="2369455"/>
        <a:ext cx="1982368" cy="1949313"/>
      </dsp:txXfrm>
    </dsp:sp>
    <dsp:sp modelId="{B8BCF6D3-FB7B-4DEE-96AE-434E8B9D7924}">
      <dsp:nvSpPr>
        <dsp:cNvPr id="0" name=""/>
        <dsp:cNvSpPr/>
      </dsp:nvSpPr>
      <dsp:spPr>
        <a:xfrm>
          <a:off x="4562182" y="2308809"/>
          <a:ext cx="2103660" cy="207060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fa-IR" sz="2800" b="1" kern="1200" dirty="0" smtClean="0">
              <a:latin typeface="Calibri" panose="020F0502020204030204" pitchFamily="34" charset="0"/>
              <a:ea typeface="Calibri" panose="020F0502020204030204" pitchFamily="34" charset="0"/>
              <a:cs typeface="B Titr" panose="00000700000000000000" pitchFamily="2" charset="-78"/>
            </a:rPr>
            <a:t>ابزار اندازه گیری </a:t>
          </a:r>
          <a:endParaRPr lang="en-US" sz="2800" kern="1200" dirty="0">
            <a:cs typeface="B Titr" panose="00000700000000000000" pitchFamily="2" charset="-78"/>
          </a:endParaRPr>
        </a:p>
      </dsp:txBody>
      <dsp:txXfrm>
        <a:off x="4622828" y="2369455"/>
        <a:ext cx="1982368" cy="1949313"/>
      </dsp:txXfrm>
    </dsp:sp>
    <dsp:sp modelId="{A2BAD3F1-A230-4978-BBEF-EBCFA9BA20CD}">
      <dsp:nvSpPr>
        <dsp:cNvPr id="0" name=""/>
        <dsp:cNvSpPr/>
      </dsp:nvSpPr>
      <dsp:spPr>
        <a:xfrm>
          <a:off x="6842551" y="2308809"/>
          <a:ext cx="2103660" cy="207060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fa-IR" sz="2800" b="1" kern="1200" smtClean="0">
              <a:latin typeface="Calibri" panose="020F0502020204030204" pitchFamily="34" charset="0"/>
              <a:ea typeface="Calibri" panose="020F0502020204030204" pitchFamily="34" charset="0"/>
              <a:cs typeface="B Titr" panose="00000700000000000000" pitchFamily="2" charset="-78"/>
            </a:rPr>
            <a:t>اندازه گیر</a:t>
          </a:r>
          <a:endParaRPr lang="en-US" sz="2800" kern="1200">
            <a:cs typeface="B Titr" panose="00000700000000000000" pitchFamily="2" charset="-78"/>
          </a:endParaRPr>
        </a:p>
      </dsp:txBody>
      <dsp:txXfrm>
        <a:off x="6903197" y="2369455"/>
        <a:ext cx="1982368" cy="1949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54F1-5442-4592-86EF-87AA8167F623}">
      <dsp:nvSpPr>
        <dsp:cNvPr id="0" name=""/>
        <dsp:cNvSpPr/>
      </dsp:nvSpPr>
      <dsp:spPr>
        <a:xfrm>
          <a:off x="5304173" y="1651706"/>
          <a:ext cx="3178194" cy="756265"/>
        </a:xfrm>
        <a:custGeom>
          <a:avLst/>
          <a:gdLst/>
          <a:ahLst/>
          <a:cxnLst/>
          <a:rect l="0" t="0" r="0" b="0"/>
          <a:pathLst>
            <a:path>
              <a:moveTo>
                <a:pt x="0" y="0"/>
              </a:moveTo>
              <a:lnTo>
                <a:pt x="0" y="515373"/>
              </a:lnTo>
              <a:lnTo>
                <a:pt x="3178194" y="515373"/>
              </a:lnTo>
              <a:lnTo>
                <a:pt x="3178194" y="756265"/>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00186B-B9E5-4F4D-B511-647F04DACB22}">
      <dsp:nvSpPr>
        <dsp:cNvPr id="0" name=""/>
        <dsp:cNvSpPr/>
      </dsp:nvSpPr>
      <dsp:spPr>
        <a:xfrm>
          <a:off x="5258453" y="1651706"/>
          <a:ext cx="91440" cy="756265"/>
        </a:xfrm>
        <a:custGeom>
          <a:avLst/>
          <a:gdLst/>
          <a:ahLst/>
          <a:cxnLst/>
          <a:rect l="0" t="0" r="0" b="0"/>
          <a:pathLst>
            <a:path>
              <a:moveTo>
                <a:pt x="45720" y="0"/>
              </a:moveTo>
              <a:lnTo>
                <a:pt x="45720" y="756265"/>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5B1C874-63EF-4FBD-9594-C6343E138413}">
      <dsp:nvSpPr>
        <dsp:cNvPr id="0" name=""/>
        <dsp:cNvSpPr/>
      </dsp:nvSpPr>
      <dsp:spPr>
        <a:xfrm>
          <a:off x="2125979" y="1651706"/>
          <a:ext cx="3178194" cy="756265"/>
        </a:xfrm>
        <a:custGeom>
          <a:avLst/>
          <a:gdLst/>
          <a:ahLst/>
          <a:cxnLst/>
          <a:rect l="0" t="0" r="0" b="0"/>
          <a:pathLst>
            <a:path>
              <a:moveTo>
                <a:pt x="3178194" y="0"/>
              </a:moveTo>
              <a:lnTo>
                <a:pt x="3178194" y="515373"/>
              </a:lnTo>
              <a:lnTo>
                <a:pt x="0" y="515373"/>
              </a:lnTo>
              <a:lnTo>
                <a:pt x="0" y="756265"/>
              </a:lnTo>
            </a:path>
          </a:pathLst>
        </a:custGeom>
        <a:noFill/>
        <a:ln w="19050" cap="rnd"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E579B53-2962-4FA8-801B-AB3169475590}">
      <dsp:nvSpPr>
        <dsp:cNvPr id="0" name=""/>
        <dsp:cNvSpPr/>
      </dsp:nvSpPr>
      <dsp:spPr>
        <a:xfrm>
          <a:off x="4004003" y="490"/>
          <a:ext cx="2600340" cy="1651216"/>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9633167-277A-491D-9929-220EF5B0CAD3}">
      <dsp:nvSpPr>
        <dsp:cNvPr id="0" name=""/>
        <dsp:cNvSpPr/>
      </dsp:nvSpPr>
      <dsp:spPr>
        <a:xfrm>
          <a:off x="4292930" y="274970"/>
          <a:ext cx="2600340" cy="1651216"/>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latin typeface="Calibri" panose="020F0502020204030204" pitchFamily="34" charset="0"/>
              <a:ea typeface="Calibri" panose="020F0502020204030204" pitchFamily="34" charset="0"/>
              <a:cs typeface="B Titr" panose="00000700000000000000" pitchFamily="2" charset="-78"/>
            </a:rPr>
            <a:t>تغییر قیمت به اشکال زیر طبقه بندی می شوند:</a:t>
          </a:r>
          <a:endParaRPr lang="en-US" sz="2200" b="1" kern="1200" dirty="0">
            <a:cs typeface="B Titr" panose="00000700000000000000" pitchFamily="2" charset="-78"/>
          </a:endParaRPr>
        </a:p>
      </dsp:txBody>
      <dsp:txXfrm>
        <a:off x="4341292" y="323332"/>
        <a:ext cx="2503616" cy="1554492"/>
      </dsp:txXfrm>
    </dsp:sp>
    <dsp:sp modelId="{7627E2E9-F170-4165-94D6-50DAEDB88A2A}">
      <dsp:nvSpPr>
        <dsp:cNvPr id="0" name=""/>
        <dsp:cNvSpPr/>
      </dsp:nvSpPr>
      <dsp:spPr>
        <a:xfrm>
          <a:off x="825809" y="2407972"/>
          <a:ext cx="2600340" cy="1651216"/>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FFEFF45-BF8B-4BF3-A5C5-F13912388587}">
      <dsp:nvSpPr>
        <dsp:cNvPr id="0" name=""/>
        <dsp:cNvSpPr/>
      </dsp:nvSpPr>
      <dsp:spPr>
        <a:xfrm>
          <a:off x="1114735" y="2682452"/>
          <a:ext cx="2600340" cy="1651216"/>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latin typeface="Calibri" panose="020F0502020204030204" pitchFamily="34" charset="0"/>
              <a:ea typeface="Calibri" panose="020F0502020204030204" pitchFamily="34" charset="0"/>
              <a:cs typeface="B Titr" panose="00000700000000000000" pitchFamily="2" charset="-78"/>
            </a:rPr>
            <a:t>1. تغییر در سطح عمومی قیمتها </a:t>
          </a:r>
          <a:endParaRPr lang="en-US" sz="2200" kern="1200" dirty="0">
            <a:cs typeface="B Titr" panose="00000700000000000000" pitchFamily="2" charset="-78"/>
          </a:endParaRPr>
        </a:p>
      </dsp:txBody>
      <dsp:txXfrm>
        <a:off x="1163097" y="2730814"/>
        <a:ext cx="2503616" cy="1554492"/>
      </dsp:txXfrm>
    </dsp:sp>
    <dsp:sp modelId="{01D20176-5F13-4123-887E-99D0ABDFD781}">
      <dsp:nvSpPr>
        <dsp:cNvPr id="0" name=""/>
        <dsp:cNvSpPr/>
      </dsp:nvSpPr>
      <dsp:spPr>
        <a:xfrm>
          <a:off x="4004003" y="2407972"/>
          <a:ext cx="2600340" cy="1651216"/>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F8D2F78-0220-4DA4-B57F-22B92DB75199}">
      <dsp:nvSpPr>
        <dsp:cNvPr id="0" name=""/>
        <dsp:cNvSpPr/>
      </dsp:nvSpPr>
      <dsp:spPr>
        <a:xfrm>
          <a:off x="4292930" y="2682452"/>
          <a:ext cx="2600340" cy="1651216"/>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latin typeface="Calibri" panose="020F0502020204030204" pitchFamily="34" charset="0"/>
              <a:ea typeface="Calibri" panose="020F0502020204030204" pitchFamily="34" charset="0"/>
              <a:cs typeface="B Titr" panose="00000700000000000000" pitchFamily="2" charset="-78"/>
            </a:rPr>
            <a:t>2. تغییر در قیمت اقلام خاص </a:t>
          </a:r>
          <a:endParaRPr lang="en-US" sz="2200" kern="1200" dirty="0">
            <a:cs typeface="B Titr" panose="00000700000000000000" pitchFamily="2" charset="-78"/>
          </a:endParaRPr>
        </a:p>
      </dsp:txBody>
      <dsp:txXfrm>
        <a:off x="4341292" y="2730814"/>
        <a:ext cx="2503616" cy="1554492"/>
      </dsp:txXfrm>
    </dsp:sp>
    <dsp:sp modelId="{5D6A793C-3B99-4183-AB7D-DABA5BEAC792}">
      <dsp:nvSpPr>
        <dsp:cNvPr id="0" name=""/>
        <dsp:cNvSpPr/>
      </dsp:nvSpPr>
      <dsp:spPr>
        <a:xfrm>
          <a:off x="7182197" y="2407972"/>
          <a:ext cx="2600340" cy="1651216"/>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D15D366-2D4F-4C5D-8B4A-AD99A64C267E}">
      <dsp:nvSpPr>
        <dsp:cNvPr id="0" name=""/>
        <dsp:cNvSpPr/>
      </dsp:nvSpPr>
      <dsp:spPr>
        <a:xfrm>
          <a:off x="7471124" y="2682452"/>
          <a:ext cx="2600340" cy="1651216"/>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latin typeface="Calibri" panose="020F0502020204030204" pitchFamily="34" charset="0"/>
              <a:ea typeface="Calibri" panose="020F0502020204030204" pitchFamily="34" charset="0"/>
              <a:cs typeface="B Titr" panose="00000700000000000000" pitchFamily="2" charset="-78"/>
            </a:rPr>
            <a:t>3. تغییر نسبی قیمتها</a:t>
          </a:r>
          <a:endParaRPr lang="en-US" sz="2200" kern="1200" dirty="0">
            <a:cs typeface="B Titr" panose="00000700000000000000" pitchFamily="2" charset="-78"/>
          </a:endParaRPr>
        </a:p>
      </dsp:txBody>
      <dsp:txXfrm>
        <a:off x="7519486" y="2730814"/>
        <a:ext cx="2503616" cy="15544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367013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84B00E-536E-4AD5-82C9-1077D214F249}" type="datetimeFigureOut">
              <a:rPr lang="fa-IR" smtClean="0"/>
              <a:t>03/03/1441</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288775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992844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276536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295441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84B00E-536E-4AD5-82C9-1077D214F249}" type="datetimeFigureOut">
              <a:rPr lang="fa-IR" smtClean="0"/>
              <a:t>03/03/1441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03198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84B00E-536E-4AD5-82C9-1077D214F249}" type="datetimeFigureOut">
              <a:rPr lang="fa-IR" smtClean="0"/>
              <a:t>03/03/1441</a:t>
            </a:fld>
            <a:endParaRPr lang="fa-IR"/>
          </a:p>
        </p:txBody>
      </p:sp>
      <p:sp>
        <p:nvSpPr>
          <p:cNvPr id="8" name="Footer Placeholder 7"/>
          <p:cNvSpPr>
            <a:spLocks noGrp="1"/>
          </p:cNvSpPr>
          <p:nvPr>
            <p:ph type="ftr" sz="quarter" idx="11"/>
          </p:nvPr>
        </p:nvSpPr>
        <p:spPr>
          <a:xfrm>
            <a:off x="561111" y="6391838"/>
            <a:ext cx="3644282" cy="304801"/>
          </a:xfrm>
        </p:spPr>
        <p:txBody>
          <a:bodyPr/>
          <a:lstStyle/>
          <a:p>
            <a:endParaRPr lang="fa-IR"/>
          </a:p>
        </p:txBody>
      </p:sp>
      <p:sp>
        <p:nvSpPr>
          <p:cNvPr id="9" name="Slide Number Placeholder 8"/>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11318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75318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230206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82751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84B00E-536E-4AD5-82C9-1077D214F249}" type="datetimeFigureOut">
              <a:rPr lang="fa-IR" smtClean="0"/>
              <a:t>03/03/1441</a:t>
            </a:fld>
            <a:endParaRPr lang="fa-IR"/>
          </a:p>
        </p:txBody>
      </p:sp>
      <p:sp>
        <p:nvSpPr>
          <p:cNvPr id="5" name="Footer Placeholder 4"/>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2970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84B00E-536E-4AD5-82C9-1077D214F249}" type="datetimeFigureOut">
              <a:rPr lang="fa-IR" smtClean="0"/>
              <a:t>03/03/1441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64146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84B00E-536E-4AD5-82C9-1077D214F249}" type="datetimeFigureOut">
              <a:rPr lang="fa-IR" smtClean="0"/>
              <a:t>03/03/1441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7653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84B00E-536E-4AD5-82C9-1077D214F249}" type="datetimeFigureOut">
              <a:rPr lang="fa-IR" smtClean="0"/>
              <a:t>03/03/1441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86814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4B00E-536E-4AD5-82C9-1077D214F249}" type="datetimeFigureOut">
              <a:rPr lang="fa-IR" smtClean="0"/>
              <a:t>03/03/1441</a:t>
            </a:fld>
            <a:endParaRPr lang="fa-IR"/>
          </a:p>
        </p:txBody>
      </p:sp>
      <p:sp>
        <p:nvSpPr>
          <p:cNvPr id="3" name="Footer Placeholder 2"/>
          <p:cNvSpPr>
            <a:spLocks noGrp="1"/>
          </p:cNvSpPr>
          <p:nvPr>
            <p:ph type="ftr" sz="quarter" idx="11"/>
          </p:nvPr>
        </p:nvSpPr>
        <p:spPr/>
        <p:txBody>
          <a:bodyPr/>
          <a:lstStyle/>
          <a:p>
            <a:endParaRPr lang="fa-I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188624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84B00E-536E-4AD5-82C9-1077D214F249}" type="datetimeFigureOut">
              <a:rPr lang="fa-IR" smtClean="0"/>
              <a:t>03/03/1441</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347793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84B00E-536E-4AD5-82C9-1077D214F249}" type="datetimeFigureOut">
              <a:rPr lang="fa-IR" smtClean="0"/>
              <a:t>03/03/1441</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89A3E7-679B-47E7-8A50-2A24A1480524}" type="slidenum">
              <a:rPr lang="fa-IR" smtClean="0"/>
              <a:t>‹#›</a:t>
            </a:fld>
            <a:endParaRPr lang="fa-IR"/>
          </a:p>
        </p:txBody>
      </p:sp>
    </p:spTree>
    <p:extLst>
      <p:ext uri="{BB962C8B-B14F-4D97-AF65-F5344CB8AC3E}">
        <p14:creationId xmlns:p14="http://schemas.microsoft.com/office/powerpoint/2010/main" val="408698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884B00E-536E-4AD5-82C9-1077D214F249}" type="datetimeFigureOut">
              <a:rPr lang="fa-IR" smtClean="0"/>
              <a:t>03/03/1441</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689A3E7-679B-47E7-8A50-2A24A1480524}" type="slidenum">
              <a:rPr lang="fa-IR" smtClean="0"/>
              <a:t>‹#›</a:t>
            </a:fld>
            <a:endParaRPr lang="fa-IR"/>
          </a:p>
        </p:txBody>
      </p:sp>
    </p:spTree>
    <p:extLst>
      <p:ext uri="{BB962C8B-B14F-4D97-AF65-F5344CB8AC3E}">
        <p14:creationId xmlns:p14="http://schemas.microsoft.com/office/powerpoint/2010/main" val="10355133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6544" y="4387944"/>
            <a:ext cx="2031466"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ESM05"/>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2761195" y="942090"/>
            <a:ext cx="6480720" cy="5206730"/>
          </a:xfrm>
          <a:prstGeom prst="rect">
            <a:avLst/>
          </a:prstGeom>
          <a:noFill/>
          <a:ln w="9525">
            <a:noFill/>
            <a:miter lim="800000"/>
            <a:headEnd/>
            <a:tailEnd/>
          </a:ln>
        </p:spPr>
      </p:pic>
    </p:spTree>
    <p:extLst>
      <p:ext uri="{BB962C8B-B14F-4D97-AF65-F5344CB8AC3E}">
        <p14:creationId xmlns:p14="http://schemas.microsoft.com/office/powerpoint/2010/main" val="145520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0" fill="hold"/>
                                        <p:tgtEl>
                                          <p:spTgt spid="5"/>
                                        </p:tgtEl>
                                        <p:attrNameLst>
                                          <p:attrName>ppt_w</p:attrName>
                                        </p:attrNameLst>
                                      </p:cBhvr>
                                      <p:tavLst>
                                        <p:tav tm="0">
                                          <p:val>
                                            <p:fltVal val="0"/>
                                          </p:val>
                                        </p:tav>
                                        <p:tav tm="100000">
                                          <p:val>
                                            <p:strVal val="#ppt_w"/>
                                          </p:val>
                                        </p:tav>
                                      </p:tavLst>
                                    </p:anim>
                                    <p:anim calcmode="lin" valueType="num">
                                      <p:cBhvr>
                                        <p:cTn id="8" dur="3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528034" y="3168193"/>
            <a:ext cx="11243681" cy="1477328"/>
          </a:xfrm>
          <a:prstGeom prst="rect">
            <a:avLst/>
          </a:prstGeom>
        </p:spPr>
        <p:txBody>
          <a:bodyPr wrap="square">
            <a:spAutoFit/>
          </a:bodyPr>
          <a:lstStyle/>
          <a:p>
            <a:pPr algn="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اندازه گیری بنیادی زمانی صورت میگیرد که بتوان اعداد را با ارجاع به قوانین طبیعی به نحوی به خصیصه های موضوع مورد اندازه گیری تخصیص داد که آن اندازه وابسته به اندازه گیری هیچ متغیر دیگری نباشد.مانند: طول و وزن.</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0"/>
              </a:spcAft>
              <a:buFont typeface="Wingdings" panose="05000000000000000000" pitchFamily="2" charset="2"/>
              <a:buChar char="ü"/>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خصیصه های بنیادی جمع پذیرند.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5989461" y="967970"/>
            <a:ext cx="3563796"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3. اندازه گیری بنیادی: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8" name="Picture 5" descr="C:\Documents and Settings\a_edalat.KHOBREH\Desktop\thumbnail2.jpg"/>
          <p:cNvPicPr>
            <a:picLocks noChangeAspect="1" noChangeArrowheads="1"/>
          </p:cNvPicPr>
          <p:nvPr/>
        </p:nvPicPr>
        <p:blipFill>
          <a:blip r:embed="rId2" cstate="print"/>
          <a:srcRect/>
          <a:stretch>
            <a:fillRect/>
          </a:stretch>
        </p:blipFill>
        <p:spPr bwMode="auto">
          <a:xfrm rot="1167149">
            <a:off x="469005" y="4665867"/>
            <a:ext cx="3143272" cy="14810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60625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یل 7"/>
          <p:cNvSpPr/>
          <p:nvPr/>
        </p:nvSpPr>
        <p:spPr>
          <a:xfrm>
            <a:off x="785612" y="2928900"/>
            <a:ext cx="10805799" cy="750975"/>
          </a:xfrm>
          <a:prstGeom prst="rect">
            <a:avLst/>
          </a:prstGeom>
        </p:spPr>
        <p:txBody>
          <a:bodyPr wrap="square">
            <a:spAutoFit/>
          </a:bodyPr>
          <a:lstStyle/>
          <a:p>
            <a:pPr algn="r" rtl="1">
              <a:lnSpc>
                <a:spcPct val="107000"/>
              </a:lnSpc>
              <a:spcAft>
                <a:spcPts val="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اندازه گیری مشتقه، فرآیندی است که وابسته به اندازه گیری دو یا چند کمیت دیگر می باشد.</a:t>
            </a:r>
          </a:p>
          <a:p>
            <a:pPr algn="r" rtl="1">
              <a:lnSpc>
                <a:spcPct val="107000"/>
              </a:lnSpc>
              <a:spcAft>
                <a:spcPts val="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 اندازه چگالی مثال خوبی می باشد که به جرم و حجم وابسته است.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تصویر 9" descr="C:\Users\Amir\Desktop\ur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3788" y="3782906"/>
            <a:ext cx="1601273" cy="996387"/>
          </a:xfrm>
          <a:prstGeom prst="rect">
            <a:avLst/>
          </a:prstGeom>
          <a:noFill/>
          <a:ln>
            <a:noFill/>
          </a:ln>
        </p:spPr>
      </p:pic>
      <p:sp>
        <p:nvSpPr>
          <p:cNvPr id="7" name="Rectangle 6"/>
          <p:cNvSpPr/>
          <p:nvPr/>
        </p:nvSpPr>
        <p:spPr>
          <a:xfrm>
            <a:off x="6953917" y="852060"/>
            <a:ext cx="3445174"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4. اندازه گیری مشتقه:</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23526" y="2150772"/>
            <a:ext cx="5683945" cy="4518588"/>
          </a:xfrm>
          <a:prstGeom prst="rect">
            <a:avLst/>
          </a:prstGeom>
        </p:spPr>
      </p:pic>
    </p:spTree>
    <p:extLst>
      <p:ext uri="{BB962C8B-B14F-4D97-AF65-F5344CB8AC3E}">
        <p14:creationId xmlns:p14="http://schemas.microsoft.com/office/powerpoint/2010/main" val="419101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528035" y="2650629"/>
            <a:ext cx="11301316" cy="2862322"/>
          </a:xfrm>
          <a:prstGeom prst="rect">
            <a:avLst/>
          </a:prstGeom>
        </p:spPr>
        <p:txBody>
          <a:bodyPr wrap="square">
            <a:spAutoFit/>
          </a:bodyPr>
          <a:lstStyle/>
          <a:p>
            <a:pPr algn="just"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در اندازه گیری دستوری که اغلب در علوم اجتماعی نمود پیدا می کند، سعی بر آن است تا چند خصیصه قابل مشاهده را به یک مفهوم مشخص نسبت داد، بدون آینکه تئوری تأیید شده ای برای حمایت از آن وجود داشته باشد.</a:t>
            </a:r>
          </a:p>
          <a:p>
            <a:pPr algn="just"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 برای مثال، در حسابداری نمی توان سود را مستقیماً اندازه گیری کرد، در عوض فرض می شود متغیرهای درآمد و هزینه با مفهوم سود رابطه داشته و می توان از آنها برای ارائه ی یک اندازه غیر مستقیم از سود استفاده کرد.</a:t>
            </a:r>
          </a:p>
          <a:p>
            <a:pPr algn="just"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 در واقع در محاسبه سود جمع جبری اندازه گیری متغیرهای مزبور را اندازه گیری سود می پنداریم. البته باید توجه داشته که طبق تعریف اندازه گیری توسط کمپبل اندازه گیری سود را نمی توان اندازه گیری نامید.</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296862" y="955092"/>
            <a:ext cx="3786614"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5. اندازه گیری دستوری: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631713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944" y="2575908"/>
            <a:ext cx="10869769" cy="2862322"/>
          </a:xfrm>
          <a:prstGeom prst="rect">
            <a:avLst/>
          </a:prstGeom>
        </p:spPr>
        <p:txBody>
          <a:bodyPr wrap="square">
            <a:spAutoFit/>
          </a:bodyPr>
          <a:lstStyle/>
          <a:p>
            <a:pPr algn="just" rtl="1">
              <a:lnSpc>
                <a:spcPct val="150000"/>
              </a:lnSpc>
              <a:spcAft>
                <a:spcPts val="0"/>
              </a:spcAft>
            </a:pPr>
            <a:r>
              <a:rPr lang="fa-IR" sz="2400" b="1" dirty="0">
                <a:latin typeface="Calibri" panose="020F0502020204030204" pitchFamily="34" charset="0"/>
                <a:ea typeface="Calibri" panose="020F0502020204030204" pitchFamily="34" charset="0"/>
                <a:cs typeface="B Nazanin" panose="00000400000000000000" pitchFamily="2" charset="-78"/>
              </a:rPr>
              <a:t>تورگرسون این نظریه اندازه گیری را قبول دارد و تنها مشکل این نظریه را تعدد روشها برای اندازه گیری می داند</a:t>
            </a:r>
            <a:r>
              <a:rPr lang="fa-IR" sz="24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50000"/>
              </a:lnSpc>
              <a:spcAft>
                <a:spcPts val="0"/>
              </a:spcAft>
            </a:pPr>
            <a:r>
              <a:rPr lang="fa-IR" sz="2400" b="1" dirty="0" smtClean="0">
                <a:latin typeface="Calibri" panose="020F0502020204030204" pitchFamily="34" charset="0"/>
                <a:ea typeface="Calibri" panose="020F0502020204030204" pitchFamily="34" charset="0"/>
                <a:cs typeface="B Nazanin" panose="00000400000000000000" pitchFamily="2" charset="-78"/>
              </a:rPr>
              <a:t> </a:t>
            </a:r>
            <a:r>
              <a:rPr lang="fa-IR" sz="2400" b="1" dirty="0">
                <a:latin typeface="Calibri" panose="020F0502020204030204" pitchFamily="34" charset="0"/>
                <a:ea typeface="Calibri" panose="020F0502020204030204" pitchFamily="34" charset="0"/>
                <a:cs typeface="B Nazanin" panose="00000400000000000000" pitchFamily="2" charset="-78"/>
              </a:rPr>
              <a:t>در حسابداری استانداردگذاران خاصه های اندازه گیری متعددی را به صورت دستوری بدون آنکه این خاصه ها مبتنی بر تئوری اندازه گیری تأیید شده ای باشند، بیان نموده اند، که با ایجاد </a:t>
            </a:r>
            <a:r>
              <a:rPr lang="fa-IR" sz="2400" b="1" dirty="0" smtClean="0">
                <a:latin typeface="Calibri" panose="020F0502020204030204" pitchFamily="34" charset="0"/>
                <a:ea typeface="Calibri" panose="020F0502020204030204" pitchFamily="34" charset="0"/>
                <a:cs typeface="B Nazanin" panose="00000400000000000000" pitchFamily="2" charset="-78"/>
              </a:rPr>
              <a:t>روش های </a:t>
            </a:r>
            <a:r>
              <a:rPr lang="fa-IR" sz="2400" b="1" dirty="0">
                <a:latin typeface="Calibri" panose="020F0502020204030204" pitchFamily="34" charset="0"/>
                <a:ea typeface="Calibri" panose="020F0502020204030204" pitchFamily="34" charset="0"/>
                <a:cs typeface="B Nazanin" panose="00000400000000000000" pitchFamily="2" charset="-78"/>
              </a:rPr>
              <a:t>متعدد اندازه گیری شده که از لحاظ کیفیت باهم تفاوت ندارند.</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8500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نمودار 5"/>
          <p:cNvGraphicFramePr/>
          <p:nvPr>
            <p:extLst>
              <p:ext uri="{D42A27DB-BD31-4B8C-83A1-F6EECF244321}">
                <p14:modId xmlns:p14="http://schemas.microsoft.com/office/powerpoint/2010/main" val="2172083272"/>
              </p:ext>
            </p:extLst>
          </p:nvPr>
        </p:nvGraphicFramePr>
        <p:xfrm>
          <a:off x="2551386" y="3451538"/>
          <a:ext cx="7505640" cy="3103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082073" y="2483744"/>
            <a:ext cx="6444266" cy="800100"/>
          </a:xfrm>
          <a:prstGeom prst="roundRect">
            <a:avLst>
              <a:gd name="adj" fmla="val 2619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b="1" dirty="0" smtClean="0">
                <a:solidFill>
                  <a:sysClr val="windowText" lastClr="000000"/>
                </a:solidFill>
                <a:latin typeface="Calibri" panose="020F0502020204030204" pitchFamily="34" charset="0"/>
                <a:ea typeface="Calibri" panose="020F0502020204030204" pitchFamily="34" charset="0"/>
                <a:cs typeface="B Nazanin" panose="00000400000000000000" pitchFamily="2" charset="-78"/>
              </a:rPr>
              <a:t>رابطه بین سیستم اندازه گیری و خاصه اشیاء را مقیاس اندازه گیری می گویند.</a:t>
            </a:r>
            <a:endParaRPr lang="en-US" b="1" dirty="0">
              <a:solidFill>
                <a:sysClr val="windowText" lastClr="000000"/>
              </a:solidFill>
            </a:endParaRPr>
          </a:p>
        </p:txBody>
      </p:sp>
      <p:sp>
        <p:nvSpPr>
          <p:cNvPr id="5" name="Rectangle 4"/>
          <p:cNvSpPr/>
          <p:nvPr/>
        </p:nvSpPr>
        <p:spPr>
          <a:xfrm>
            <a:off x="6587807" y="787891"/>
            <a:ext cx="3469219"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مقیاسهای اندازه گیری: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2631675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463638" y="2676682"/>
            <a:ext cx="11012845" cy="2825517"/>
          </a:xfrm>
          <a:prstGeom prst="rect">
            <a:avLst/>
          </a:prstGeom>
        </p:spPr>
        <p:txBody>
          <a:bodyPr wrap="square">
            <a:spAutoFit/>
          </a:bodyPr>
          <a:lstStyle/>
          <a:p>
            <a:pPr marL="342900" indent="-342900" algn="just" rtl="1">
              <a:lnSpc>
                <a:spcPct val="107000"/>
              </a:lnSpc>
              <a:spcAft>
                <a:spcPts val="0"/>
              </a:spcAft>
              <a:buAutoNum type="arabicPeriod"/>
            </a:pPr>
            <a:r>
              <a:rPr lang="fa-IR" sz="2000" b="1" dirty="0" smtClean="0">
                <a:solidFill>
                  <a:schemeClr val="accent1">
                    <a:lumMod val="60000"/>
                    <a:lumOff val="40000"/>
                  </a:schemeClr>
                </a:solidFill>
                <a:effectLst>
                  <a:outerShdw blurRad="38100" dist="38100" dir="2700000" algn="tl">
                    <a:srgbClr val="000000">
                      <a:alpha val="43137"/>
                    </a:srgbClr>
                  </a:outerShdw>
                </a:effectLst>
                <a:cs typeface="B Nazanin"/>
              </a:rPr>
              <a:t>مقیاس اسمی </a:t>
            </a:r>
            <a:r>
              <a:rPr lang="fa-IR" sz="2000" b="1" dirty="0" smtClean="0">
                <a:cs typeface="B Nazanin"/>
              </a:rPr>
              <a:t>؛ </a:t>
            </a:r>
            <a:r>
              <a:rPr lang="ar-SA" b="1" dirty="0" smtClean="0">
                <a:effectLst/>
                <a:latin typeface="Calibri" panose="020F0502020204030204" pitchFamily="34" charset="0"/>
                <a:ea typeface="Calibri" panose="020F0502020204030204" pitchFamily="34" charset="0"/>
                <a:cs typeface="B Nazanin" panose="00000400000000000000" pitchFamily="2" charset="-78"/>
              </a:rPr>
              <a:t>ساده‌ترین و ابتدایی‌ترین مقیاس برای سنجش کیفیت‌ها است.دسته ها ی تقسیمی از لحاظ علامت کوچکتر و یا بزرگتر قابل مقایسه نیستند. به وسیله این مقیاس فقط</a:t>
            </a:r>
            <a:r>
              <a:rPr lang="fa-IR" b="1" dirty="0" smtClean="0">
                <a:effectLst/>
                <a:latin typeface="Calibri" panose="020F0502020204030204" pitchFamily="34" charset="0"/>
                <a:ea typeface="Calibri" panose="020F0502020204030204" pitchFamily="34" charset="0"/>
                <a:cs typeface="B Nazanin" panose="00000400000000000000" pitchFamily="2" charset="-78"/>
              </a:rPr>
              <a:t> بودن یا نبودن</a:t>
            </a:r>
            <a:r>
              <a:rPr lang="ar-SA" b="1" dirty="0" smtClean="0">
                <a:effectLst/>
                <a:latin typeface="Calibri" panose="020F0502020204030204" pitchFamily="34" charset="0"/>
                <a:ea typeface="Calibri" panose="020F0502020204030204" pitchFamily="34" charset="0"/>
                <a:cs typeface="B Nazanin" panose="00000400000000000000" pitchFamily="2" charset="-78"/>
              </a:rPr>
              <a:t> یک صفت سنجیده می‌شود</a:t>
            </a:r>
            <a:r>
              <a:rPr lang="en-US" b="1" dirty="0" smtClean="0">
                <a:effectLst/>
                <a:latin typeface="Calibri" panose="020F0502020204030204" pitchFamily="34" charset="0"/>
                <a:ea typeface="Calibri" panose="020F0502020204030204" pitchFamily="34" charset="0"/>
                <a:cs typeface="B Nazanin" panose="00000400000000000000" pitchFamily="2" charset="-78"/>
              </a:rPr>
              <a:t>.</a:t>
            </a:r>
            <a:r>
              <a:rPr lang="ar-SA" b="1" dirty="0" smtClean="0">
                <a:effectLst/>
                <a:latin typeface="Calibri" panose="020F0502020204030204" pitchFamily="34" charset="0"/>
                <a:ea typeface="Calibri" panose="020F0502020204030204" pitchFamily="34" charset="0"/>
                <a:cs typeface="B Nazanin" panose="00000400000000000000" pitchFamily="2" charset="-78"/>
              </a:rPr>
              <a:t> مثلا طبقه بندی کردن دانشجویان بر اساس شهر یا رشته با عدد گذاری.</a:t>
            </a:r>
            <a:endParaRPr lang="fa-IR" b="1" dirty="0" smtClean="0">
              <a:effectLst/>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Aft>
                <a:spcPts val="0"/>
              </a:spcAft>
              <a:buAutoNum type="arabicPeriod"/>
            </a:pPr>
            <a:endParaRPr lang="fa-IR" b="1"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Aft>
                <a:spcPts val="0"/>
              </a:spcAft>
              <a:buAutoNum type="arabicPeriod"/>
            </a:pPr>
            <a:endParaRPr lang="en-US"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pPr>
            <a:r>
              <a:rPr lang="ar-SA"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 </a:t>
            </a:r>
            <a:r>
              <a:rPr lang="fa-IR" sz="2000" b="1" dirty="0" smtClean="0">
                <a:solidFill>
                  <a:schemeClr val="accent1">
                    <a:lumMod val="60000"/>
                    <a:lumOff val="40000"/>
                  </a:schemeClr>
                </a:solidFill>
                <a:effectLst>
                  <a:outerShdw blurRad="38100" dist="38100" dir="2700000" algn="tl">
                    <a:srgbClr val="000000">
                      <a:alpha val="43137"/>
                    </a:srgbClr>
                  </a:outerShdw>
                </a:effectLst>
                <a:cs typeface="B Nazanin"/>
              </a:rPr>
              <a:t>مقیاس رتبه ای </a:t>
            </a:r>
            <a:r>
              <a:rPr lang="ar-SA" b="1" dirty="0" smtClean="0">
                <a:effectLst/>
                <a:latin typeface="Calibri" panose="020F0502020204030204" pitchFamily="34" charset="0"/>
                <a:ea typeface="Calibri" panose="020F0502020204030204" pitchFamily="34" charset="0"/>
                <a:cs typeface="B Nazanin" panose="00000400000000000000" pitchFamily="2" charset="-78"/>
              </a:rPr>
              <a:t>این مقیاس نسبت به مقیاس اسمی در پله بالاتری قرار میگیرد. نسبت به این مقیاس اعداد تخصیص یافته در این رده بندی های رتبه ای نشانگر نوعی ترجیح و برتری هستند، امام درجه ترجیح بین طبقات الزاماً یکسان نیست. مثل انتخاب افراد.</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b="1" dirty="0" smtClean="0">
                <a:effectLst/>
                <a:latin typeface="Calibri" panose="020F0502020204030204" pitchFamily="34" charset="0"/>
                <a:ea typeface="Calibri" panose="020F0502020204030204" pitchFamily="34" charset="0"/>
                <a:cs typeface="B Nazanin" panose="00000400000000000000" pitchFamily="2" charset="-78"/>
              </a:rPr>
              <a:t>در حسابداری مرتب نمودن داراییها و بدهی های جاری بر حسب نقدینگی، مثالی از رده بندی رتبه ای است.</a:t>
            </a:r>
            <a:endParaRPr lang="fa-IR" b="1"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endParaRPr lang="fa-IR" b="1"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53118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2397438"/>
            <a:ext cx="10701831" cy="3416300"/>
          </a:xfrm>
        </p:spPr>
        <p:txBody>
          <a:bodyPr/>
          <a:lstStyle/>
          <a:p>
            <a:pPr marL="0" indent="0" algn="just">
              <a:lnSpc>
                <a:spcPct val="107000"/>
              </a:lnSpc>
              <a:buNone/>
            </a:pPr>
            <a:endParaRPr lang="en-US"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buNone/>
            </a:pPr>
            <a:r>
              <a:rPr lang="ar-SA"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a:t>
            </a:r>
            <a:r>
              <a:rPr lang="fa-IR"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b="1" dirty="0">
                <a:solidFill>
                  <a:schemeClr val="accent1">
                    <a:lumMod val="60000"/>
                    <a:lumOff val="40000"/>
                  </a:schemeClr>
                </a:solidFill>
                <a:effectLst>
                  <a:outerShdw blurRad="38100" dist="38100" dir="2700000" algn="tl">
                    <a:srgbClr val="000000">
                      <a:alpha val="43137"/>
                    </a:srgbClr>
                  </a:outerShdw>
                </a:effectLst>
                <a:cs typeface="B Nazanin"/>
              </a:rPr>
              <a:t>مقیاس فاصله ای </a:t>
            </a:r>
            <a:r>
              <a:rPr lang="fa-IR" b="1" dirty="0" smtClean="0">
                <a:solidFill>
                  <a:schemeClr val="accent1">
                    <a:lumMod val="60000"/>
                    <a:lumOff val="40000"/>
                  </a:schemeClr>
                </a:solidFill>
                <a:effectLst>
                  <a:outerShdw blurRad="38100" dist="38100" dir="2700000" algn="tl">
                    <a:srgbClr val="000000">
                      <a:alpha val="43137"/>
                    </a:srgbClr>
                  </a:outerShdw>
                </a:effectLst>
                <a:cs typeface="B Nazanin"/>
              </a:rPr>
              <a:t>: </a:t>
            </a:r>
            <a:r>
              <a:rPr lang="ar-SA"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در </a:t>
            </a:r>
            <a:r>
              <a:rPr lang="ar-SA" b="1" dirty="0">
                <a:solidFill>
                  <a:schemeClr val="tx1"/>
                </a:solidFill>
                <a:latin typeface="Calibri" panose="020F0502020204030204" pitchFamily="34" charset="0"/>
                <a:ea typeface="Calibri" panose="020F0502020204030204" pitchFamily="34" charset="0"/>
                <a:cs typeface="B Nazanin" panose="00000400000000000000" pitchFamily="2" charset="-78"/>
              </a:rPr>
              <a:t>این نوع مقیاس بر خلاف مقیاس رتبه ای</a:t>
            </a:r>
            <a:r>
              <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rPr>
              <a:t>،</a:t>
            </a:r>
            <a:r>
              <a:rPr lang="ar-SA" b="1" dirty="0">
                <a:solidFill>
                  <a:schemeClr val="tx1"/>
                </a:solidFill>
                <a:latin typeface="Calibri" panose="020F0502020204030204" pitchFamily="34" charset="0"/>
                <a:ea typeface="Calibri" panose="020F0502020204030204" pitchFamily="34" charset="0"/>
                <a:cs typeface="B Nazanin" panose="00000400000000000000" pitchFamily="2" charset="-78"/>
              </a:rPr>
              <a:t> فاصله بین اعداد مربوط به یک خاصه باید مساوی باشد. مانند درجه،</a:t>
            </a:r>
            <a:endPar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buNone/>
            </a:pPr>
            <a:endPar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buNone/>
            </a:pPr>
            <a:endParaRPr lang="en-US"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buNone/>
            </a:pPr>
            <a:r>
              <a:rPr lang="ar-SA"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4. مقیاس </a:t>
            </a:r>
            <a:r>
              <a:rPr lang="ar-SA"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نسب</a:t>
            </a:r>
            <a:r>
              <a:rPr lang="fa-IR"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a:t>
            </a:r>
            <a:r>
              <a:rPr lang="ar-SA"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ی </a:t>
            </a:r>
            <a:r>
              <a:rPr lang="ar-SA" b="1" dirty="0">
                <a:solidFill>
                  <a:schemeClr val="tx1"/>
                </a:solidFill>
                <a:latin typeface="Calibri" panose="020F0502020204030204" pitchFamily="34" charset="0"/>
                <a:ea typeface="Calibri" panose="020F0502020204030204" pitchFamily="34" charset="0"/>
                <a:cs typeface="B Nazanin" panose="00000400000000000000" pitchFamily="2" charset="-78"/>
              </a:rPr>
              <a:t>همانند مقیاس فاصله ای می باشد که فاصله بین دو عدد باید باهم مساوی باشد و علاوه بر آن دارای یک ویژگی می باشد و آن نیز دارای نقطه صفر منحصر به فرد می باشد. در مثال درجه نمی توان گفت که صفر درجه نشان دهنده بدون دما بودن می باشد. </a:t>
            </a:r>
            <a:endParaRPr lang="fa-IR" b="1" dirty="0" smtClean="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07000"/>
              </a:lnSpc>
              <a:buNone/>
            </a:pPr>
            <a:r>
              <a:rPr lang="ar-SA"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در </a:t>
            </a:r>
            <a:r>
              <a:rPr lang="ar-SA" b="1" dirty="0">
                <a:solidFill>
                  <a:schemeClr val="tx1"/>
                </a:solidFill>
                <a:latin typeface="Calibri" panose="020F0502020204030204" pitchFamily="34" charset="0"/>
                <a:ea typeface="Calibri" panose="020F0502020204030204" pitchFamily="34" charset="0"/>
                <a:cs typeface="B Nazanin" panose="00000400000000000000" pitchFamily="2" charset="-78"/>
              </a:rPr>
              <a:t>حسابداری از این مقیاس نیز برای </a:t>
            </a:r>
            <a:r>
              <a:rPr lang="fa-IR" b="1" dirty="0">
                <a:solidFill>
                  <a:schemeClr val="tx1"/>
                </a:solidFill>
                <a:latin typeface="Calibri" panose="020F0502020204030204" pitchFamily="34" charset="0"/>
                <a:ea typeface="Calibri" panose="020F0502020204030204" pitchFamily="34" charset="0"/>
                <a:cs typeface="B Nazanin" panose="00000400000000000000" pitchFamily="2" charset="-78"/>
              </a:rPr>
              <a:t>بیان </a:t>
            </a:r>
            <a:r>
              <a:rPr lang="ar-SA" b="1" dirty="0">
                <a:solidFill>
                  <a:schemeClr val="tx1"/>
                </a:solidFill>
                <a:latin typeface="Calibri" panose="020F0502020204030204" pitchFamily="34" charset="0"/>
                <a:ea typeface="Calibri" panose="020F0502020204030204" pitchFamily="34" charset="0"/>
                <a:cs typeface="B Nazanin" panose="00000400000000000000" pitchFamily="2" charset="-78"/>
              </a:rPr>
              <a:t>نبودن مبلغی برای یک قلم مربوطه استفاده می شود.</a:t>
            </a:r>
            <a:endParaRPr lang="en-US"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fa-I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72" y="5029504"/>
            <a:ext cx="1850264" cy="1568467"/>
          </a:xfrm>
          <a:prstGeom prst="roundRect">
            <a:avLst>
              <a:gd name="adj" fmla="val 993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5863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282878" y="2461181"/>
            <a:ext cx="11572405" cy="3046988"/>
          </a:xfrm>
          <a:prstGeom prst="rect">
            <a:avLst/>
          </a:prstGeom>
        </p:spPr>
        <p:txBody>
          <a:bodyPr wrap="square">
            <a:spAutoFit/>
          </a:bodyPr>
          <a:lstStyle/>
          <a:p>
            <a:pPr algn="r" rtl="1">
              <a:lnSpc>
                <a:spcPct val="150000"/>
              </a:lnSpc>
              <a:spcAft>
                <a:spcPts val="0"/>
              </a:spcAft>
            </a:pPr>
            <a:r>
              <a:rPr lang="ar-SA" b="1" dirty="0" smtClean="0">
                <a:latin typeface="Calibri" panose="020F0502020204030204" pitchFamily="34" charset="0"/>
                <a:ea typeface="Calibri" panose="020F0502020204030204" pitchFamily="34" charset="0"/>
                <a:cs typeface="B Nazanin"/>
              </a:rPr>
              <a:t>در </a:t>
            </a:r>
            <a:r>
              <a:rPr lang="ar-SA" b="1" dirty="0">
                <a:latin typeface="Calibri" panose="020F0502020204030204" pitchFamily="34" charset="0"/>
                <a:ea typeface="Calibri" panose="020F0502020204030204" pitchFamily="34" charset="0"/>
                <a:cs typeface="B Nazanin"/>
              </a:rPr>
              <a:t>تلاش برای تحلیل ارزش یک اندازه، خصوصیات مختلفی را می توان در نظر داشت و توافق بین اندازه گیران را می توان به عنوان ملاکی برای تعیین کیفیت اندازه گیری در نظر گرفت.</a:t>
            </a:r>
            <a:endParaRPr lang="en-US" b="1" dirty="0">
              <a:latin typeface="Calibri" panose="020F0502020204030204" pitchFamily="34" charset="0"/>
              <a:ea typeface="Calibri" panose="020F0502020204030204" pitchFamily="34" charset="0"/>
              <a:cs typeface="B Nazanin"/>
            </a:endParaRPr>
          </a:p>
          <a:p>
            <a:pPr algn="r" rtl="1">
              <a:lnSpc>
                <a:spcPct val="150000"/>
              </a:lnSpc>
              <a:spcAft>
                <a:spcPts val="0"/>
              </a:spcAft>
            </a:pPr>
            <a:r>
              <a:rPr lang="ar-SA" b="1" dirty="0">
                <a:latin typeface="Calibri" panose="020F0502020204030204" pitchFamily="34" charset="0"/>
                <a:ea typeface="Calibri" panose="020F0502020204030204" pitchFamily="34" charset="0"/>
                <a:cs typeface="B Nazanin"/>
              </a:rPr>
              <a:t>به طور مثال اگر استفاده کنندگان از گزارشگری مالی دریابند که اعداد حسابدرای در هر شرایطی یکسان بوده وابسته به تهیه کننده آن نمی باشد، بسیار خشنود خواهد شد. این دقیقاً نگاه </a:t>
            </a:r>
            <a:r>
              <a:rPr lang="ar-SA"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ایجری و جائدیک </a:t>
            </a:r>
            <a:r>
              <a:rPr lang="ar-SA" b="1" dirty="0">
                <a:latin typeface="Calibri" panose="020F0502020204030204" pitchFamily="34" charset="0"/>
                <a:ea typeface="Calibri" panose="020F0502020204030204" pitchFamily="34" charset="0"/>
                <a:cs typeface="B Nazanin"/>
              </a:rPr>
              <a:t>از مفهموم عینیت می باشد</a:t>
            </a:r>
            <a:r>
              <a:rPr lang="ar-SA" b="1" dirty="0" smtClean="0">
                <a:latin typeface="Calibri" panose="020F0502020204030204" pitchFamily="34" charset="0"/>
                <a:ea typeface="Calibri" panose="020F0502020204030204" pitchFamily="34" charset="0"/>
                <a:cs typeface="B Nazanin"/>
              </a:rPr>
              <a:t>.</a:t>
            </a:r>
            <a:endParaRPr lang="en-US" b="1" dirty="0" smtClean="0">
              <a:latin typeface="Calibri" panose="020F0502020204030204" pitchFamily="34" charset="0"/>
              <a:ea typeface="Calibri" panose="020F0502020204030204" pitchFamily="34" charset="0"/>
              <a:cs typeface="B Nazanin"/>
            </a:endParaRPr>
          </a:p>
          <a:p>
            <a:pPr algn="r" rtl="1">
              <a:lnSpc>
                <a:spcPct val="150000"/>
              </a:lnSpc>
              <a:spcAft>
                <a:spcPts val="0"/>
              </a:spcAft>
            </a:pPr>
            <a:endParaRPr lang="en-US" b="1" dirty="0">
              <a:latin typeface="Calibri" panose="020F0502020204030204" pitchFamily="34" charset="0"/>
              <a:ea typeface="Calibri" panose="020F0502020204030204" pitchFamily="34" charset="0"/>
              <a:cs typeface="B Nazanin"/>
            </a:endParaRPr>
          </a:p>
          <a:p>
            <a:pPr algn="r" rtl="1">
              <a:lnSpc>
                <a:spcPct val="150000"/>
              </a:lnSpc>
              <a:spcAft>
                <a:spcPts val="0"/>
              </a:spcAft>
            </a:pPr>
            <a:r>
              <a:rPr lang="ar-SA" sz="20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تعریف مفهوم عینیت</a:t>
            </a:r>
            <a:r>
              <a:rPr lang="ar-SA"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 میزان توافق بین اندازه گیرانی که دارای ابزار و محدودیت هایی مشابه هستند و خاصه معینی از یک شی (موضوع) را اندازه گیری می کنند</a:t>
            </a:r>
            <a:r>
              <a:rPr lang="ar-SA" b="1" dirty="0"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a:t>
            </a:r>
            <a:endParaRPr lang="en-US"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endParaRPr>
          </a:p>
        </p:txBody>
      </p:sp>
      <p:sp>
        <p:nvSpPr>
          <p:cNvPr id="4" name="Rectangle 3"/>
          <p:cNvSpPr/>
          <p:nvPr/>
        </p:nvSpPr>
        <p:spPr>
          <a:xfrm>
            <a:off x="7120137" y="736150"/>
            <a:ext cx="3028393"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ar-SA"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کیفیت اندازه گیری: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43846034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823" y="2358802"/>
            <a:ext cx="10779617" cy="3416300"/>
          </a:xfrm>
        </p:spPr>
        <p:txBody>
          <a:bodyPr>
            <a:noAutofit/>
          </a:bodyPr>
          <a:lstStyle/>
          <a:p>
            <a:pPr algn="just">
              <a:lnSpc>
                <a:spcPct val="150000"/>
              </a:lnSpc>
              <a:buFont typeface="Wingdings" panose="05000000000000000000" pitchFamily="2" charset="2"/>
              <a:buChar char="q"/>
            </a:pPr>
            <a:r>
              <a:rPr lang="ar-SA" sz="2000" b="1" dirty="0">
                <a:latin typeface="Calibri" panose="020F0502020204030204" pitchFamily="34" charset="0"/>
                <a:ea typeface="Calibri" panose="020F0502020204030204" pitchFamily="34" charset="0"/>
                <a:cs typeface="B Nazanin"/>
              </a:rPr>
              <a:t>از نظر تئوریک مفاهیم عینیت (تأیید پذیری) و سویه (سودمندی)</a:t>
            </a:r>
            <a:r>
              <a:rPr lang="en-US" sz="2000" b="1" dirty="0">
                <a:latin typeface="Calibri" panose="020F0502020204030204" pitchFamily="34" charset="0"/>
                <a:ea typeface="Calibri" panose="020F0502020204030204" pitchFamily="34" charset="0"/>
                <a:cs typeface="B Nazanin"/>
              </a:rPr>
              <a:t>]</a:t>
            </a:r>
            <a:r>
              <a:rPr lang="fa-IR" sz="2000" b="1" dirty="0">
                <a:latin typeface="Calibri" panose="020F0502020204030204" pitchFamily="34" charset="0"/>
                <a:ea typeface="Calibri" panose="020F0502020204030204" pitchFamily="34" charset="0"/>
                <a:cs typeface="B Nazanin"/>
              </a:rPr>
              <a:t> انحراف مقادیر پیش بینی شده از </a:t>
            </a:r>
            <a:r>
              <a:rPr lang="fa-IR" sz="2000" b="1" dirty="0" smtClean="0">
                <a:latin typeface="Calibri" panose="020F0502020204030204" pitchFamily="34" charset="0"/>
                <a:ea typeface="Calibri" panose="020F0502020204030204" pitchFamily="34" charset="0"/>
                <a:cs typeface="B Nazanin"/>
              </a:rPr>
              <a:t>واقعی</a:t>
            </a:r>
            <a:r>
              <a:rPr lang="en-US" sz="2000" b="1" dirty="0" smtClean="0">
                <a:latin typeface="Calibri" panose="020F0502020204030204" pitchFamily="34" charset="0"/>
                <a:ea typeface="Calibri" panose="020F0502020204030204" pitchFamily="34" charset="0"/>
                <a:cs typeface="B Nazanin"/>
              </a:rPr>
              <a:t> [</a:t>
            </a:r>
            <a:r>
              <a:rPr lang="en-US" sz="2000" b="1" dirty="0" smtClean="0">
                <a:latin typeface="B Nazanin" panose="00000400000000000000" pitchFamily="2" charset="-78"/>
                <a:ea typeface="Calibri" panose="020F0502020204030204" pitchFamily="34" charset="0"/>
                <a:cs typeface="B Nazanin"/>
              </a:rPr>
              <a:t> </a:t>
            </a:r>
            <a:r>
              <a:rPr lang="fa-IR" sz="2000" b="1" dirty="0">
                <a:latin typeface="B Nazanin" panose="00000400000000000000" pitchFamily="2" charset="-78"/>
                <a:ea typeface="Calibri" panose="020F0502020204030204" pitchFamily="34" charset="0"/>
                <a:cs typeface="B Nazanin"/>
              </a:rPr>
              <a:t>به صورتی غیر قابل انعطاف پذیر در نظر گرفته می شود. حال آنکه نهادهای تدوین استاندارد باید با این مفاهیم با انعطاف و با هدف ایجاد موازنه برخورد کنند. </a:t>
            </a:r>
            <a:endParaRPr lang="en-US" sz="2000" b="1" dirty="0">
              <a:latin typeface="Calibri" panose="020F0502020204030204" pitchFamily="34" charset="0"/>
              <a:ea typeface="Calibri" panose="020F0502020204030204" pitchFamily="34" charset="0"/>
              <a:cs typeface="B Nazanin"/>
            </a:endParaRPr>
          </a:p>
          <a:p>
            <a:pPr algn="just">
              <a:lnSpc>
                <a:spcPct val="150000"/>
              </a:lnSpc>
              <a:buFont typeface="Wingdings" panose="05000000000000000000" pitchFamily="2" charset="2"/>
              <a:buChar char="q"/>
            </a:pPr>
            <a:r>
              <a:rPr lang="fa-IR" sz="2000" b="1" dirty="0">
                <a:latin typeface="Calibri" panose="020F0502020204030204" pitchFamily="34" charset="0"/>
                <a:ea typeface="Calibri" panose="020F0502020204030204" pitchFamily="34" charset="0"/>
                <a:cs typeface="B Nazanin"/>
              </a:rPr>
              <a:t>به موقع بودن و فزونی منافع بر بهای تمام شده نیز دو کیفیت دیگر از اندازه گیری می باشند. که همواره مورد توجه استانداردگذاران بوده است. منظور از به موقع بودن این است که اطلاعات صورتهای مالی که حاصل اندازه گیری می باشد باید به هنگام باشد.</a:t>
            </a:r>
            <a:endParaRPr lang="en-US" sz="2000" b="1" dirty="0">
              <a:latin typeface="Calibri" panose="020F0502020204030204" pitchFamily="34" charset="0"/>
              <a:ea typeface="Calibri" panose="020F0502020204030204" pitchFamily="34" charset="0"/>
              <a:cs typeface="B Nazanin"/>
            </a:endParaRPr>
          </a:p>
          <a:p>
            <a:pPr algn="just">
              <a:lnSpc>
                <a:spcPct val="150000"/>
              </a:lnSpc>
              <a:buFont typeface="Wingdings" panose="05000000000000000000" pitchFamily="2" charset="2"/>
              <a:buChar char="q"/>
            </a:pPr>
            <a:r>
              <a:rPr lang="fa-IR" sz="2000" b="1" dirty="0">
                <a:latin typeface="Calibri" panose="020F0502020204030204" pitchFamily="34" charset="0"/>
                <a:ea typeface="Calibri" panose="020F0502020204030204" pitchFamily="34" charset="0"/>
                <a:cs typeface="B Nazanin"/>
              </a:rPr>
              <a:t>البته گاهی نیاز اطلاعات به هنگام با محدودیت فزونی منافع بر بهای تمام شده در تضاد است. </a:t>
            </a:r>
            <a:endParaRPr lang="en-US" sz="2000" b="1" dirty="0">
              <a:latin typeface="Calibri" panose="020F0502020204030204" pitchFamily="34" charset="0"/>
              <a:ea typeface="Calibri" panose="020F0502020204030204" pitchFamily="34" charset="0"/>
              <a:cs typeface="B Nazanin"/>
            </a:endParaRPr>
          </a:p>
          <a:p>
            <a:pPr algn="just">
              <a:buFont typeface="Wingdings" panose="05000000000000000000" pitchFamily="2" charset="2"/>
              <a:buChar char="q"/>
            </a:pPr>
            <a:endParaRPr lang="fa-IR" sz="2000" dirty="0"/>
          </a:p>
        </p:txBody>
      </p:sp>
    </p:spTree>
    <p:extLst>
      <p:ext uri="{BB962C8B-B14F-4D97-AF65-F5344CB8AC3E}">
        <p14:creationId xmlns:p14="http://schemas.microsoft.com/office/powerpoint/2010/main" val="1618088818"/>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41475058"/>
              </p:ext>
            </p:extLst>
          </p:nvPr>
        </p:nvGraphicFramePr>
        <p:xfrm>
          <a:off x="1548624" y="1733797"/>
          <a:ext cx="8947658" cy="4380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9103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1075" y="1410996"/>
            <a:ext cx="8732313" cy="2492615"/>
          </a:xfrm>
          <a:prstGeom prst="rect">
            <a:avLst/>
          </a:prstGeom>
          <a:solidFill>
            <a:schemeClr val="bg2">
              <a:lumMod val="90000"/>
            </a:schemeClr>
          </a:solidFill>
          <a:ln>
            <a:noFill/>
          </a:ln>
          <a:effectLst>
            <a:outerShdw blurRad="127000" dist="38100" dir="2700000" algn="ctr">
              <a:srgbClr val="000000">
                <a:alpha val="45000"/>
              </a:srgbClr>
            </a:outerShdw>
            <a:reflection blurRad="6350" stA="50000" endA="300" endPos="5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91440" tIns="45720" rIns="91440" bIns="45720" rtlCol="0" anchor="t">
            <a:normAutofit fontScale="97500" lnSpcReduction="10000"/>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b="1" dirty="0" smtClean="0">
                <a:cs typeface="B Nazanin" panose="00000400000000000000" pitchFamily="2" charset="-78"/>
              </a:rPr>
              <a:t>تئوری حسابداری 1 – دکتر ساسان مهرانی</a:t>
            </a:r>
            <a:br>
              <a:rPr lang="fa-IR" b="1" dirty="0" smtClean="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        مقطع: کارشناسی ارشد</a:t>
            </a:r>
            <a:br>
              <a:rPr lang="fa-IR" b="1" dirty="0" smtClean="0">
                <a:cs typeface="B Nazanin" panose="00000400000000000000" pitchFamily="2" charset="-78"/>
              </a:rPr>
            </a:br>
            <a:endParaRPr lang="fa-IR" dirty="0"/>
          </a:p>
        </p:txBody>
      </p:sp>
      <p:sp>
        <p:nvSpPr>
          <p:cNvPr id="7" name="Title 3"/>
          <p:cNvSpPr txBox="1">
            <a:spLocks/>
          </p:cNvSpPr>
          <p:nvPr/>
        </p:nvSpPr>
        <p:spPr>
          <a:xfrm>
            <a:off x="656823" y="4013246"/>
            <a:ext cx="4304441" cy="878702"/>
          </a:xfrm>
          <a:prstGeom prst="rect">
            <a:avLst/>
          </a:prstGeom>
        </p:spPr>
        <p:txBody>
          <a:bodyPr vert="horz" wrap="square" lIns="91440" tIns="45720" rIns="91440" bIns="45720" rtlCol="0" anchor="t">
            <a:spAutoFit/>
          </a:bodyPr>
          <a:lstStyle>
            <a:lvl1pPr algn="r" defTabSz="914400" rtl="1" eaLnBrk="1" latinLnBrk="0" hangingPunct="1">
              <a:lnSpc>
                <a:spcPct val="90000"/>
              </a:lnSpc>
              <a:spcBef>
                <a:spcPct val="0"/>
              </a:spcBef>
              <a:buNone/>
              <a:defRPr sz="5000" b="0" i="1" kern="1200" baseline="0">
                <a:solidFill>
                  <a:schemeClr val="accent1"/>
                </a:solidFill>
                <a:latin typeface="+mj-lt"/>
                <a:ea typeface="+mj-ea"/>
                <a:cs typeface="+mj-cs"/>
              </a:defRPr>
            </a:lvl1pPr>
          </a:lstStyle>
          <a:p>
            <a:pPr>
              <a:defRPr/>
            </a:pPr>
            <a:r>
              <a:rPr lang="fa-IR" sz="2800" b="1" i="0" dirty="0" smtClean="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فصل پنجم:</a:t>
            </a:r>
            <a:r>
              <a:rPr lang="fa-IR" sz="2800" b="1" i="0" dirty="0" smtClean="0">
                <a:effectLst>
                  <a:outerShdw blurRad="38100" dist="38100" dir="2700000" algn="tl">
                    <a:srgbClr val="000000">
                      <a:alpha val="43137"/>
                    </a:srgbClr>
                  </a:outerShdw>
                </a:effectLst>
                <a:cs typeface="B Nazanin" panose="00000400000000000000" pitchFamily="2" charset="-78"/>
              </a:rPr>
              <a:t/>
            </a:r>
            <a:br>
              <a:rPr lang="fa-IR" sz="2800" b="1" i="0" dirty="0" smtClean="0">
                <a:effectLst>
                  <a:outerShdw blurRad="38100" dist="38100" dir="2700000" algn="tl">
                    <a:srgbClr val="000000">
                      <a:alpha val="43137"/>
                    </a:srgbClr>
                  </a:outerShdw>
                </a:effectLst>
                <a:cs typeface="B Nazanin" panose="00000400000000000000" pitchFamily="2" charset="-78"/>
              </a:rPr>
            </a:br>
            <a:r>
              <a:rPr lang="fa-IR" sz="2800" b="1" i="0" dirty="0">
                <a:solidFill>
                  <a:schemeClr val="accent1">
                    <a:lumMod val="20000"/>
                    <a:lumOff val="80000"/>
                  </a:schemeClr>
                </a:solidFill>
                <a:effectLst>
                  <a:outerShdw blurRad="38100" dist="38100" dir="2700000" algn="tl">
                    <a:srgbClr val="000000">
                      <a:alpha val="43137"/>
                    </a:srgbClr>
                  </a:outerShdw>
                </a:effectLst>
                <a:cs typeface="B Nazanin" panose="00000400000000000000" pitchFamily="2" charset="-78"/>
              </a:rPr>
              <a:t>       اندازه گیری در حسابداری</a:t>
            </a:r>
          </a:p>
        </p:txBody>
      </p:sp>
    </p:spTree>
    <p:extLst>
      <p:ext uri="{BB962C8B-B14F-4D97-AF65-F5344CB8AC3E}">
        <p14:creationId xmlns:p14="http://schemas.microsoft.com/office/powerpoint/2010/main" val="3776298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360609" y="2973258"/>
            <a:ext cx="11421236" cy="2554545"/>
          </a:xfrm>
          <a:prstGeom prst="rect">
            <a:avLst/>
          </a:prstGeom>
        </p:spPr>
        <p:txBody>
          <a:bodyPr wrap="square">
            <a:spAutoFit/>
          </a:bodyPr>
          <a:lstStyle/>
          <a:p>
            <a:pPr algn="just" rtl="1">
              <a:spcAft>
                <a:spcPts val="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1</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اندازه گیر </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ممکن </a:t>
            </a:r>
            <a:r>
              <a:rPr lang="fa-IR" sz="2000" b="1" dirty="0">
                <a:latin typeface="Calibri" panose="020F0502020204030204" pitchFamily="34" charset="0"/>
                <a:ea typeface="Calibri" panose="020F0502020204030204" pitchFamily="34" charset="0"/>
                <a:cs typeface="B Nazanin" panose="00000400000000000000" pitchFamily="2" charset="-78"/>
              </a:rPr>
              <a:t>است شخص اندازه گیر به اشتباه از قواعد استفاده کند و یا نتواند از ابزار به درستی استفاده نماید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ابزار اندازه گیری </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ممکن </a:t>
            </a:r>
            <a:r>
              <a:rPr lang="fa-IR" sz="2000" b="1" dirty="0">
                <a:latin typeface="Calibri" panose="020F0502020204030204" pitchFamily="34" charset="0"/>
                <a:ea typeface="Calibri" panose="020F0502020204030204" pitchFamily="34" charset="0"/>
                <a:cs typeface="B Nazanin" panose="00000400000000000000" pitchFamily="2" charset="-78"/>
              </a:rPr>
              <a:t>است وقوع خطا در اندازه گیری از محل معیوب بودن ابزار اندازه گیری باشد. حتی وقتی از یک ابزار غیر فیزیکی برای اندازه گیری استفاده شود که بازهم امکان خطا وجود دارد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برای </a:t>
            </a:r>
            <a:r>
              <a:rPr lang="fa-IR" sz="2000" b="1" dirty="0">
                <a:latin typeface="Calibri" panose="020F0502020204030204" pitchFamily="34" charset="0"/>
                <a:ea typeface="Calibri" panose="020F0502020204030204" pitchFamily="34" charset="0"/>
                <a:cs typeface="B Nazanin" panose="00000400000000000000" pitchFamily="2" charset="-78"/>
              </a:rPr>
              <a:t>نمونه برخی صاحب نظران معتقدند شاخص قیمت مصرف کننده برای تعدیلات سطح عمومی قیمت ها شاخص کاملی نیست و نمی تواند تمامی تغییرات ایجاد شده در تغییرات سطح عمومی قیمت ها را نشان دهد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5921485" y="1032364"/>
            <a:ext cx="4211410"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عوامل خطا در اندازه گیری: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168023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186" y="2554799"/>
            <a:ext cx="10779617" cy="2862322"/>
          </a:xfrm>
          <a:prstGeom prst="rect">
            <a:avLst/>
          </a:prstGeom>
        </p:spPr>
        <p:txBody>
          <a:bodyPr wrap="square">
            <a:spAutoFit/>
          </a:bodyPr>
          <a:lstStyle/>
          <a:p>
            <a:pPr algn="just" rtl="1">
              <a:spcAft>
                <a:spcPts val="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 محیط: </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شرایط محیطی می تواند بر نتیجه اندازه گیری اثر بگذارد. مثلا در حسابداری، فشار از سوی مدیریت ممکن است بر اندازه گیری اثرگذار باشد. اگر فشار سبب سو گیری تز سوی حسابدار شود، خطلا عمدی و غیر تصادفی می باشد. و اگر سبب کاهش تمرکز و حواس پرتی، منبع خطا را می توان محیطی نامید. خطاهای تصادفی اغلب از عوامل محیطی ناشی می شوند.</a:t>
            </a:r>
          </a:p>
          <a:p>
            <a:pPr algn="just" rtl="1">
              <a:spcAft>
                <a:spcPts val="0"/>
              </a:spcAft>
            </a:pPr>
            <a:endPar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4. صفت/ خصیصه مبهم: </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ممکن است موضوع مورد اندازه گیری مبهم باشد، به ویژه اگر اندازه گیری حاوی مفهمومی باشد که نتوان به طور مستقیم آن را مورد اندازه گیری قرار داد. مثلا برای اندازه گیری دارایی ها خاصه های متعددی وجود دارد.(بهای تاریخی، بهای جایگزینی، ارزش فعلی، ارزش خالص)</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895950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321972" y="2495046"/>
            <a:ext cx="11437212" cy="3447098"/>
          </a:xfrm>
          <a:prstGeom prst="rect">
            <a:avLst/>
          </a:prstGeom>
        </p:spPr>
        <p:txBody>
          <a:bodyPr wrap="square">
            <a:spAutoFit/>
          </a:bodyPr>
          <a:lstStyle/>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یکی </a:t>
            </a:r>
            <a:r>
              <a:rPr lang="fa-IR" b="1" dirty="0">
                <a:latin typeface="Calibri" panose="020F0502020204030204" pitchFamily="34" charset="0"/>
                <a:ea typeface="Calibri" panose="020F0502020204030204" pitchFamily="34" charset="0"/>
                <a:cs typeface="B Nazanin" panose="00000400000000000000" pitchFamily="2" charset="-78"/>
              </a:rPr>
              <a:t>از فرضیات </a:t>
            </a:r>
            <a:r>
              <a:rPr lang="fa-IR" b="1" dirty="0" smtClean="0">
                <a:latin typeface="Calibri" panose="020F0502020204030204" pitchFamily="34" charset="0"/>
                <a:ea typeface="Calibri" panose="020F0502020204030204" pitchFamily="34" charset="0"/>
                <a:cs typeface="B Nazanin" panose="00000400000000000000" pitchFamily="2" charset="-78"/>
              </a:rPr>
              <a:t>بدبهی </a:t>
            </a:r>
            <a:r>
              <a:rPr lang="fa-IR" b="1" dirty="0">
                <a:latin typeface="Calibri" panose="020F0502020204030204" pitchFamily="34" charset="0"/>
                <a:ea typeface="Calibri" panose="020F0502020204030204" pitchFamily="34" charset="0"/>
                <a:cs typeface="B Nazanin" panose="00000400000000000000" pitchFamily="2" charset="-78"/>
              </a:rPr>
              <a:t>در حسابداری، </a:t>
            </a:r>
            <a:r>
              <a:rPr lang="fa-IR"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واحد پولی </a:t>
            </a:r>
            <a:r>
              <a:rPr lang="fa-IR" b="1" dirty="0">
                <a:latin typeface="Calibri" panose="020F0502020204030204" pitchFamily="34" charset="0"/>
                <a:ea typeface="Calibri" panose="020F0502020204030204" pitchFamily="34" charset="0"/>
                <a:cs typeface="B Nazanin" panose="00000400000000000000" pitchFamily="2" charset="-78"/>
              </a:rPr>
              <a:t>می باشد و حسابداران برای گزارش رخدادهای مالی از واحد پولی استفاده می کنند. پیش فرضی که بکارگیری این روش را تأکید می کند پایداری ارزش پول در گذر زمان بوده است</a:t>
            </a:r>
            <a:r>
              <a:rPr lang="fa-IR" b="1" dirty="0" smtClean="0">
                <a:latin typeface="Calibri" panose="020F0502020204030204" pitchFamily="34" charset="0"/>
                <a:ea typeface="Calibri" panose="020F0502020204030204" pitchFamily="34" charset="0"/>
                <a:cs typeface="B Nazanin" panose="00000400000000000000" pitchFamily="2" charset="-78"/>
              </a:rPr>
              <a:t>. </a:t>
            </a:r>
          </a:p>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با </a:t>
            </a:r>
            <a:r>
              <a:rPr lang="fa-IR" b="1" dirty="0">
                <a:latin typeface="Calibri" panose="020F0502020204030204" pitchFamily="34" charset="0"/>
                <a:ea typeface="Calibri" panose="020F0502020204030204" pitchFamily="34" charset="0"/>
                <a:cs typeface="B Nazanin" panose="00000400000000000000" pitchFamily="2" charset="-78"/>
              </a:rPr>
              <a:t>این حال وقوع شرایط تورمی نشان داد که ارزش پول می تواند در گذر زمان تغییر کرده و ثابت نباشد.</a:t>
            </a: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در </a:t>
            </a:r>
            <a:r>
              <a:rPr lang="fa-IR" b="1" dirty="0" smtClean="0">
                <a:latin typeface="Calibri" panose="020F0502020204030204" pitchFamily="34" charset="0"/>
                <a:ea typeface="Calibri" panose="020F0502020204030204" pitchFamily="34" charset="0"/>
                <a:cs typeface="B Nazanin" panose="00000400000000000000" pitchFamily="2" charset="-78"/>
              </a:rPr>
              <a:t>اقتصاد </a:t>
            </a:r>
            <a:r>
              <a:rPr lang="fa-IR" b="1" dirty="0">
                <a:latin typeface="Calibri" panose="020F0502020204030204" pitchFamily="34" charset="0"/>
                <a:ea typeface="Calibri" panose="020F0502020204030204" pitchFamily="34" charset="0"/>
                <a:cs typeface="B Nazanin" panose="00000400000000000000" pitchFamily="2" charset="-78"/>
              </a:rPr>
              <a:t>همواره یک رابطه مستقیم میان حجم پول و حجم کالاها و خدمات برقرار است، به طوری که اگر حجم پول افزایش یابد و حجم کالاها و خدمات تغییری نکند، هیچ گاه این </a:t>
            </a:r>
            <a:r>
              <a:rPr lang="fa-IR" b="1" dirty="0" smtClean="0">
                <a:latin typeface="Calibri" panose="020F0502020204030204" pitchFamily="34" charset="0"/>
                <a:ea typeface="Calibri" panose="020F0502020204030204" pitchFamily="34" charset="0"/>
                <a:cs typeface="B Nazanin" panose="00000400000000000000" pitchFamily="2" charset="-78"/>
              </a:rPr>
              <a:t>تساوی </a:t>
            </a:r>
            <a:r>
              <a:rPr lang="fa-IR" b="1" dirty="0">
                <a:latin typeface="Calibri" panose="020F0502020204030204" pitchFamily="34" charset="0"/>
                <a:ea typeface="Calibri" panose="020F0502020204030204" pitchFamily="34" charset="0"/>
                <a:cs typeface="B Nazanin" panose="00000400000000000000" pitchFamily="2" charset="-78"/>
              </a:rPr>
              <a:t>برهم نخواهد خورد بلکه ارزش کالاها و خدمات افزایش خواهند یافت. به این پدیده</a:t>
            </a:r>
            <a:r>
              <a:rPr lang="fa-IR"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تورم </a:t>
            </a:r>
            <a:r>
              <a:rPr lang="fa-IR" b="1" dirty="0">
                <a:latin typeface="Calibri" panose="020F0502020204030204" pitchFamily="34" charset="0"/>
                <a:ea typeface="Calibri" panose="020F0502020204030204" pitchFamily="34" charset="0"/>
                <a:cs typeface="B Nazanin" panose="00000400000000000000" pitchFamily="2" charset="-78"/>
              </a:rPr>
              <a:t>گفته می شود</a:t>
            </a:r>
            <a:r>
              <a:rPr lang="fa-IR"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fa-IR" b="1" dirty="0">
              <a:latin typeface="Calibri" panose="020F0502020204030204" pitchFamily="34" charset="0"/>
              <a:ea typeface="Calibri" panose="020F0502020204030204" pitchFamily="34" charset="0"/>
              <a:cs typeface="B Nazanin" panose="00000400000000000000" pitchFamily="2" charset="-78"/>
            </a:endParaRPr>
          </a:p>
          <a:p>
            <a:pPr algn="ctr"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 تورم </a:t>
            </a:r>
            <a:r>
              <a:rPr lang="fa-IR" b="1" dirty="0">
                <a:latin typeface="Calibri" panose="020F0502020204030204" pitchFamily="34" charset="0"/>
                <a:ea typeface="Calibri" panose="020F0502020204030204" pitchFamily="34" charset="0"/>
                <a:cs typeface="B Nazanin" panose="00000400000000000000" pitchFamily="2" charset="-78"/>
              </a:rPr>
              <a:t>در واقع </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کاهش قدرت خرید پول در گذر زمان </a:t>
            </a:r>
            <a:r>
              <a:rPr lang="fa-IR" b="1" dirty="0">
                <a:latin typeface="Calibri" panose="020F0502020204030204" pitchFamily="34" charset="0"/>
                <a:ea typeface="Calibri" panose="020F0502020204030204" pitchFamily="34" charset="0"/>
                <a:cs typeface="B Nazanin" panose="00000400000000000000" pitchFamily="2" charset="-78"/>
              </a:rPr>
              <a:t>می باشد</a:t>
            </a:r>
            <a:r>
              <a:rPr lang="fa-IR"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fa-IR" b="1" dirty="0">
              <a:latin typeface="Calibri" panose="020F0502020204030204" pitchFamily="34" charset="0"/>
              <a:ea typeface="Calibri" panose="020F0502020204030204" pitchFamily="34" charset="0"/>
              <a:cs typeface="B Nazanin" panose="00000400000000000000" pitchFamily="2" charset="-78"/>
            </a:endParaRPr>
          </a:p>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fa-IR" b="1" dirty="0">
                <a:latin typeface="Calibri" panose="020F0502020204030204" pitchFamily="34" charset="0"/>
                <a:ea typeface="Calibri" panose="020F0502020204030204" pitchFamily="34" charset="0"/>
                <a:cs typeface="B Nazanin" panose="00000400000000000000" pitchFamily="2" charset="-78"/>
              </a:rPr>
              <a:t>به این ترتیب در دو مقطع زمانی نمی توان با مقدار ثابتی از پول مقدار ثابتی از کالا و خدمات را خریداری کرد. اگر تغییرات قیمت از بابت جابجایی منحنی های عرضه و </a:t>
            </a:r>
            <a:r>
              <a:rPr lang="fa-IR" b="1" dirty="0" err="1">
                <a:latin typeface="Calibri" panose="020F0502020204030204" pitchFamily="34" charset="0"/>
                <a:ea typeface="Calibri" panose="020F0502020204030204" pitchFamily="34" charset="0"/>
                <a:cs typeface="B Nazanin" panose="00000400000000000000" pitchFamily="2" charset="-78"/>
              </a:rPr>
              <a:t>تقاصای</a:t>
            </a:r>
            <a:r>
              <a:rPr lang="fa-IR" b="1" dirty="0">
                <a:latin typeface="Calibri" panose="020F0502020204030204" pitchFamily="34" charset="0"/>
                <a:ea typeface="Calibri" panose="020F0502020204030204" pitchFamily="34" charset="0"/>
                <a:cs typeface="B Nazanin" panose="00000400000000000000" pitchFamily="2" charset="-78"/>
              </a:rPr>
              <a:t> کالا و خدمات نادیده بگیریم؛ این تغییر در مقدار کالا و خدمات خریداری شده از بابت تغییر در قدرت خرید پول در طول زمان، اغلب در حسابداری تنها به واحد پول اسمی بسنده </a:t>
            </a:r>
            <a:r>
              <a:rPr lang="fa-IR" b="1" dirty="0" err="1">
                <a:latin typeface="Calibri" panose="020F0502020204030204" pitchFamily="34" charset="0"/>
                <a:ea typeface="Calibri" panose="020F0502020204030204" pitchFamily="34" charset="0"/>
                <a:cs typeface="B Nazanin" panose="00000400000000000000" pitchFamily="2" charset="-78"/>
              </a:rPr>
              <a:t>نمی</a:t>
            </a:r>
            <a:r>
              <a:rPr lang="fa-IR" b="1" dirty="0">
                <a:latin typeface="Calibri" panose="020F0502020204030204" pitchFamily="34" charset="0"/>
                <a:ea typeface="Calibri" panose="020F0502020204030204" pitchFamily="34" charset="0"/>
                <a:cs typeface="B Nazanin" panose="00000400000000000000" pitchFamily="2" charset="-78"/>
              </a:rPr>
              <a:t> شود بلکه واحد پول دیگر نیز مورد بررسی قرار میگیرد. که تغییرات ایجاد شده از بابت قدرت خرید واحد پولی در آن لحاظ می شود</a:t>
            </a:r>
            <a:r>
              <a:rPr lang="fa-IR" b="1" dirty="0" smtClean="0">
                <a:latin typeface="Calibri" panose="020F0502020204030204" pitchFamily="34" charset="0"/>
                <a:ea typeface="Calibri" panose="020F0502020204030204" pitchFamily="34" charset="0"/>
                <a:cs typeface="B Nazanin" panose="00000400000000000000" pitchFamily="2" charset="-78"/>
              </a:rPr>
              <a:t>.</a:t>
            </a:r>
            <a:endParaRPr lang="en-US" b="1"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578321" y="813424"/>
            <a:ext cx="3685625"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واحد های اندازه گیری: </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830708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7279" y="2290679"/>
            <a:ext cx="10573554" cy="3170099"/>
          </a:xfrm>
          <a:prstGeom prst="rect">
            <a:avLst/>
          </a:prstGeom>
        </p:spPr>
        <p:txBody>
          <a:bodyPr wrap="square">
            <a:spAutoFit/>
          </a:bodyPr>
          <a:lstStyle/>
          <a:p>
            <a:pPr marL="342900" indent="-342900" algn="just" rtl="1">
              <a:spcAft>
                <a:spcPts val="0"/>
              </a:spcAft>
              <a:buFont typeface="Wingdings" panose="05000000000000000000" pitchFamily="2" charset="2"/>
              <a:buChar char="ü"/>
            </a:pP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می توان اقلام صورت های مالی را به واحد پول اسمی یا واحد پول ثابت گزارش کرد.</a:t>
            </a:r>
          </a:p>
          <a:p>
            <a:pPr marL="342900" indent="-342900" algn="just" rtl="1">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اکثر کشورها صورتهای مالی را بر حسب واحد پول اسمی تهیه می نمایند، ولی با توجه به کاهش مستمر قدرت خرید واحد پولی در برخی کشورها در مقاطع زمانی خاصی، استفاده از واحد پولی اسمی ثابت بهتر می تواند نماینگر عملکرد اسمی واحد تجاری باشد. </a:t>
            </a:r>
          </a:p>
          <a:p>
            <a:pPr marL="342900" indent="-342900" algn="just" rtl="1">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مقصود از واحد پولی اسمی، واحد پولی است که تغییرات انجام شده در قدرت خرید واحد پولی در آن لحاظ نمی شود و ارقام با قدرت خریدهای مختلف در صورتهای مالی با یکدیگر جمع می شوند.</a:t>
            </a: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از طرفی واحد پولی ثابت، واحد پولی است که در آن قیمتها بر اساس تغییرات ایجاد شده در قدرت خرید واحد پولی نسبت به یک سال به عنوان سال پایه تعدیل می شوند تا ارقامی که در صورتهای مالی با یکدیگر جمع می شوند به لحاظ قدرت خرید در یک سطح باشند.</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7530295"/>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6067577"/>
              </p:ext>
            </p:extLst>
          </p:nvPr>
        </p:nvGraphicFramePr>
        <p:xfrm>
          <a:off x="180305" y="1538607"/>
          <a:ext cx="10897274" cy="4334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50441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یل 1"/>
          <p:cNvSpPr/>
          <p:nvPr/>
        </p:nvSpPr>
        <p:spPr>
          <a:xfrm>
            <a:off x="1068946" y="2969497"/>
            <a:ext cx="10140741" cy="2554545"/>
          </a:xfrm>
          <a:prstGeom prst="rect">
            <a:avLst/>
          </a:prstGeom>
        </p:spPr>
        <p:txBody>
          <a:bodyPr wrap="square">
            <a:spAutoFit/>
          </a:bodyPr>
          <a:lstStyle/>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1. منظور </a:t>
            </a:r>
            <a:r>
              <a:rPr lang="fa-IR" sz="2000" b="1" dirty="0">
                <a:latin typeface="Calibri" panose="020F0502020204030204" pitchFamily="34" charset="0"/>
                <a:ea typeface="Calibri" panose="020F0502020204030204" pitchFamily="34" charset="0"/>
                <a:cs typeface="B Nazanin" panose="00000400000000000000" pitchFamily="2" charset="-78"/>
              </a:rPr>
              <a:t>تغییری است که در قیمت کالا و خدمات در کل سیستم اقتصاد رخ می دهد. واکنش در برابر این تغییر، تغییری است که در قدرت خرید عمومی واحد پولی رخ می دهد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2. منظور تغییری است که در یک کالا یا محصول خاص رخ می دهد. در صورت نبود تغییر در سطح عمومی قیمتها هر گونه تغییر در ارزش مبادله در یک کالا تنها با انتساب به آن کالا می باشد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3. تغییر نسبی قیمتها نشان دهنده تغییر در ساختار قیمتها یا تغییر در قیمت یک کالا نسبت به تغییر در قیمت همه کالاها و خدمات است.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47872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862885" y="2629542"/>
            <a:ext cx="10842252" cy="2585323"/>
          </a:xfrm>
          <a:prstGeom prst="rect">
            <a:avLst/>
          </a:prstGeom>
        </p:spPr>
        <p:txBody>
          <a:bodyPr wrap="square">
            <a:spAutoFit/>
          </a:bodyPr>
          <a:lstStyle/>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حسابداران </a:t>
            </a:r>
            <a:r>
              <a:rPr lang="fa-IR" b="1" dirty="0">
                <a:latin typeface="Calibri" panose="020F0502020204030204" pitchFamily="34" charset="0"/>
                <a:ea typeface="Calibri" panose="020F0502020204030204" pitchFamily="34" charset="0"/>
                <a:cs typeface="B Nazanin" panose="00000400000000000000" pitchFamily="2" charset="-78"/>
              </a:rPr>
              <a:t>برای اندازه گیری رخدادهای مالی در قالب واحدهای پولی باید بتوانند یک یا چند جنبه از جنبه های یک رخداد را مد نظر قرار دهند. </a:t>
            </a: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در </a:t>
            </a:r>
            <a:r>
              <a:rPr lang="fa-IR" b="1" dirty="0">
                <a:latin typeface="Calibri" panose="020F0502020204030204" pitchFamily="34" charset="0"/>
                <a:ea typeface="Calibri" panose="020F0502020204030204" pitchFamily="34" charset="0"/>
                <a:cs typeface="B Nazanin" panose="00000400000000000000" pitchFamily="2" charset="-78"/>
              </a:rPr>
              <a:t>نظر گرفتن یک رخداد اقتصادی می تواند ایشان را به نتایج متفاوتی رهنمون سازد. اغلب در نظر گرفتن بهاء در مقابل ارزش ، در نظر گرفتن رخداد واقعی در مقابل رخدادهای فرضی و در نهایت در نظر گرفتن رخدادهای گذشته در مقابل رخدادهای جاری و آتی موضوع بحث این حوزه بوده </a:t>
            </a:r>
            <a:r>
              <a:rPr lang="fa-IR" b="1" dirty="0" smtClean="0">
                <a:latin typeface="Calibri" panose="020F0502020204030204" pitchFamily="34" charset="0"/>
                <a:ea typeface="Calibri" panose="020F0502020204030204" pitchFamily="34" charset="0"/>
                <a:cs typeface="B Nazanin" panose="00000400000000000000" pitchFamily="2" charset="-78"/>
              </a:rPr>
              <a:t>است.</a:t>
            </a:r>
          </a:p>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fa-IR" b="1" dirty="0">
                <a:latin typeface="Calibri" panose="020F0502020204030204" pitchFamily="34" charset="0"/>
                <a:ea typeface="Calibri" panose="020F0502020204030204" pitchFamily="34" charset="0"/>
                <a:cs typeface="B Nazanin" panose="00000400000000000000" pitchFamily="2" charset="-78"/>
              </a:rPr>
              <a:t>این موضوعات باعث </a:t>
            </a:r>
            <a:r>
              <a:rPr lang="fa-IR" b="1" dirty="0" smtClean="0">
                <a:latin typeface="Calibri" panose="020F0502020204030204" pitchFamily="34" charset="0"/>
                <a:ea typeface="Calibri" panose="020F0502020204030204" pitchFamily="34" charset="0"/>
                <a:cs typeface="B Nazanin" panose="00000400000000000000" pitchFamily="2" charset="-78"/>
              </a:rPr>
              <a:t>به وجود </a:t>
            </a:r>
            <a:r>
              <a:rPr lang="fa-IR" b="1" dirty="0">
                <a:latin typeface="Calibri" panose="020F0502020204030204" pitchFamily="34" charset="0"/>
                <a:ea typeface="Calibri" panose="020F0502020204030204" pitchFamily="34" charset="0"/>
                <a:cs typeface="B Nazanin" panose="00000400000000000000" pitchFamily="2" charset="-78"/>
              </a:rPr>
              <a:t>آمدن خاصه های متعددی گردد که در ادامه توضیح داده می شود</a:t>
            </a:r>
            <a:r>
              <a:rPr lang="fa-IR"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خاصه های حسابداری:</a:t>
            </a: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endParaRPr lang="en-US" b="1" dirty="0">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7018580" y="720163"/>
            <a:ext cx="2954655"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خاصه اندازه گیری: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
        <p:nvSpPr>
          <p:cNvPr id="17" name="Rounded Rectangle 16"/>
          <p:cNvSpPr/>
          <p:nvPr/>
        </p:nvSpPr>
        <p:spPr>
          <a:xfrm>
            <a:off x="6838683" y="5546501"/>
            <a:ext cx="4775916" cy="3992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latin typeface="Calibri" panose="020F0502020204030204" pitchFamily="34" charset="0"/>
                <a:ea typeface="Calibri" panose="020F0502020204030204" pitchFamily="34" charset="0"/>
                <a:cs typeface="B Nazanin" panose="00000400000000000000" pitchFamily="2" charset="-78"/>
              </a:rPr>
              <a:t>2. بهای جاری (بهای ورودی یا همان بهای جایگزینی)</a:t>
            </a:r>
            <a:endParaRPr lang="fa-IR"/>
          </a:p>
        </p:txBody>
      </p:sp>
      <p:sp>
        <p:nvSpPr>
          <p:cNvPr id="18" name="Rounded Rectangle 17"/>
          <p:cNvSpPr/>
          <p:nvPr/>
        </p:nvSpPr>
        <p:spPr>
          <a:xfrm>
            <a:off x="6838683" y="5035099"/>
            <a:ext cx="4775916" cy="3992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 </a:t>
            </a:r>
            <a:r>
              <a:rPr lang="fa-IR" b="1" dirty="0" smtClean="0">
                <a:latin typeface="Calibri" panose="020F0502020204030204" pitchFamily="34" charset="0"/>
                <a:ea typeface="Calibri" panose="020F0502020204030204" pitchFamily="34" charset="0"/>
                <a:cs typeface="B Nazanin" panose="00000400000000000000" pitchFamily="2" charset="-78"/>
              </a:rPr>
              <a:t>بهای تمام شده </a:t>
            </a:r>
            <a:endParaRPr lang="fa-IR" dirty="0"/>
          </a:p>
        </p:txBody>
      </p:sp>
      <p:sp>
        <p:nvSpPr>
          <p:cNvPr id="19" name="Rounded Rectangle 18"/>
          <p:cNvSpPr/>
          <p:nvPr/>
        </p:nvSpPr>
        <p:spPr>
          <a:xfrm>
            <a:off x="1508095" y="5035098"/>
            <a:ext cx="4775916" cy="3992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latin typeface="Calibri" panose="020F0502020204030204" pitchFamily="34" charset="0"/>
                <a:ea typeface="Calibri" panose="020F0502020204030204" pitchFamily="34" charset="0"/>
                <a:cs typeface="B Nazanin" panose="00000400000000000000" pitchFamily="2" charset="-78"/>
              </a:rPr>
              <a:t>3. ارزش جاری</a:t>
            </a:r>
            <a:endParaRPr lang="fa-IR"/>
          </a:p>
        </p:txBody>
      </p:sp>
      <p:sp>
        <p:nvSpPr>
          <p:cNvPr id="20" name="Rounded Rectangle 19"/>
          <p:cNvSpPr/>
          <p:nvPr/>
        </p:nvSpPr>
        <p:spPr>
          <a:xfrm>
            <a:off x="1508095" y="5546501"/>
            <a:ext cx="4775916" cy="39924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4. ارزش فعلی جریانهای نقد مورد انتظار آتی</a:t>
            </a:r>
          </a:p>
        </p:txBody>
      </p:sp>
    </p:spTree>
    <p:extLst>
      <p:ext uri="{BB962C8B-B14F-4D97-AF65-F5344CB8AC3E}">
        <p14:creationId xmlns:p14="http://schemas.microsoft.com/office/powerpoint/2010/main" val="381569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31076" y="2957863"/>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spcAft>
                <a:spcPts val="0"/>
              </a:spcAft>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1. حسابداری مبتنی بر بهای تاریخی- واحد پولی اسمی</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5" name="Rounded Rectangle 4"/>
          <p:cNvSpPr/>
          <p:nvPr/>
        </p:nvSpPr>
        <p:spPr>
          <a:xfrm>
            <a:off x="2331075" y="4814639"/>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5. حسابداری مبتنی بر بهای تاریخی- </a:t>
            </a: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واحد پولی ثابت</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6" name="Rounded Rectangle 5"/>
          <p:cNvSpPr/>
          <p:nvPr/>
        </p:nvSpPr>
        <p:spPr>
          <a:xfrm>
            <a:off x="2331075" y="3403735"/>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spcAft>
                <a:spcPts val="0"/>
              </a:spcAft>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2. حسابداری مبتنی بر بهای جاری (جایگزینی)- واحد پولی اسمی</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7" name="Rounded Rectangle 6"/>
          <p:cNvSpPr/>
          <p:nvPr/>
        </p:nvSpPr>
        <p:spPr>
          <a:xfrm>
            <a:off x="2331074" y="5305646"/>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6. حسابداری مبتنی بر بهای جاری (جایگزینی)- </a:t>
            </a: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واحد پولی </a:t>
            </a: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ثابت</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8" name="Rounded Rectangle 7"/>
          <p:cNvSpPr/>
          <p:nvPr/>
        </p:nvSpPr>
        <p:spPr>
          <a:xfrm>
            <a:off x="2331075" y="3870812"/>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spcAft>
                <a:spcPts val="0"/>
              </a:spcAft>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3. حسابداری مبتنی بر ارزش جاری (خالص ارزش فروش)- واحد پولی اسمی</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9" name="Rounded Rectangle 8"/>
          <p:cNvSpPr/>
          <p:nvPr/>
        </p:nvSpPr>
        <p:spPr>
          <a:xfrm>
            <a:off x="2331074" y="5763709"/>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7. حسابداری مبتنی بر ارزش جاری (خالص ارزش فروش)- </a:t>
            </a: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واحد پولی </a:t>
            </a: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ثابت</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10" name="Rounded Rectangle 9"/>
          <p:cNvSpPr/>
          <p:nvPr/>
        </p:nvSpPr>
        <p:spPr>
          <a:xfrm>
            <a:off x="2307325" y="4321364"/>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spcAft>
                <a:spcPts val="0"/>
              </a:spcAft>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4. حسابداری مبتنی بر ارزش فعلی جریانهای نقد مورد اتظار آتی – واحد پولی اسمی</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11" name="Rounded Rectangle 10"/>
          <p:cNvSpPr/>
          <p:nvPr/>
        </p:nvSpPr>
        <p:spPr>
          <a:xfrm>
            <a:off x="2307325" y="6213931"/>
            <a:ext cx="7201555" cy="415636"/>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600" dirty="0" smtClean="0">
                <a:solidFill>
                  <a:schemeClr val="tx1"/>
                </a:solidFill>
                <a:latin typeface="Calibri" panose="020F0502020204030204" pitchFamily="34" charset="0"/>
                <a:ea typeface="Calibri" panose="020F0502020204030204" pitchFamily="34" charset="0"/>
                <a:cs typeface="B Titr" panose="00000700000000000000" pitchFamily="2" charset="-78"/>
              </a:rPr>
              <a:t>8. حسابداری مبتنی بر ارزش فعلی جریانهای نقد مورد اتظار آتی – واحد پولی ثابت</a:t>
            </a:r>
            <a:endParaRPr lang="en-US" sz="1600" dirty="0" smtClean="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
        <p:nvSpPr>
          <p:cNvPr id="12" name="Rectangle 11"/>
          <p:cNvSpPr/>
          <p:nvPr/>
        </p:nvSpPr>
        <p:spPr>
          <a:xfrm>
            <a:off x="2794715" y="2389217"/>
            <a:ext cx="8731877" cy="369332"/>
          </a:xfrm>
          <a:prstGeom prst="rect">
            <a:avLst/>
          </a:prstGeom>
        </p:spPr>
        <p:txBody>
          <a:bodyPr wrap="square">
            <a:spAutoFit/>
          </a:bodyPr>
          <a:lstStyle/>
          <a:p>
            <a:pPr algn="just" rtl="1">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ترکیب این خاصه ها با دو واحد سنجش (واحد پولی اسمی و ثابت) باعث به وجود امدن هشت الگو می شود:</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5364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618186" y="2393495"/>
            <a:ext cx="11358954" cy="3797193"/>
          </a:xfrm>
          <a:prstGeom prst="rect">
            <a:avLst/>
          </a:prstGeom>
        </p:spPr>
        <p:txBody>
          <a:bodyPr wrap="square">
            <a:spAutoFit/>
          </a:bodyPr>
          <a:lstStyle/>
          <a:p>
            <a:pPr algn="just" rtl="1">
              <a:lnSpc>
                <a:spcPct val="150000"/>
              </a:lnSpc>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بر </a:t>
            </a:r>
            <a:r>
              <a:rPr lang="fa-IR" b="1" dirty="0">
                <a:latin typeface="Calibri" panose="020F0502020204030204" pitchFamily="34" charset="0"/>
                <a:ea typeface="Calibri" panose="020F0502020204030204" pitchFamily="34" charset="0"/>
                <a:cs typeface="B Nazanin" panose="00000400000000000000" pitchFamily="2" charset="-78"/>
              </a:rPr>
              <a:t>اساس چارچوب تدوین شده </a:t>
            </a:r>
            <a:r>
              <a:rPr lang="fa-IR" b="1" dirty="0" smtClean="0">
                <a:latin typeface="Calibri" panose="020F0502020204030204" pitchFamily="34" charset="0"/>
                <a:ea typeface="Calibri" panose="020F0502020204030204" pitchFamily="34" charset="0"/>
                <a:cs typeface="B Nazanin" panose="00000400000000000000" pitchFamily="2" charset="-78"/>
              </a:rPr>
              <a:t>الگوهای </a:t>
            </a:r>
            <a:r>
              <a:rPr lang="fa-IR" b="1" dirty="0">
                <a:latin typeface="Calibri" panose="020F0502020204030204" pitchFamily="34" charset="0"/>
                <a:ea typeface="Calibri" panose="020F0502020204030204" pitchFamily="34" charset="0"/>
                <a:cs typeface="B Nazanin" panose="00000400000000000000" pitchFamily="2" charset="-78"/>
              </a:rPr>
              <a:t>مختلف بر اساس دو مبنای « خطای مربوط به زمان» و «خطای مربوط به واحد اندازه گیری» با یکدیگر مقایسه می گردند.</a:t>
            </a: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خطای مربوط به زمان هنگامی رخ می دهد که تغییر در ارزش یک دارایی یا بدهی در یک دوره مشخص روی می دهد ولی در دوره دیگر شناسایی می شود</a:t>
            </a:r>
            <a:r>
              <a:rPr lang="fa-IR"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50000"/>
              </a:lnSpc>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fa-IR"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شناسایی </a:t>
            </a:r>
            <a:r>
              <a:rPr lang="fa-IR"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تغییرات ارزش در همان دوره که رخ می </a:t>
            </a:r>
            <a:r>
              <a:rPr lang="fa-IR"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دهد</a:t>
            </a:r>
            <a:r>
              <a:rPr lang="en-US"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از </a:t>
            </a:r>
            <a:r>
              <a:rPr lang="fa-IR"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ویژگی های برتر یک الگو به حساب می آید.</a:t>
            </a:r>
            <a:endPar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خطای مربوط به واحد اندازه گیری زمانی رخ می دهد که صورتهای مالی بر حسب واحد پول اسمی تهیه و تغییرات سطح عمومی قیمتها در آن نادیده گرفته می شود. واحد اندازه گیری برتر آن است که بتواند در سطح عمومی قیمت را </a:t>
            </a:r>
            <a:r>
              <a:rPr lang="fa-IR" b="1" dirty="0" err="1">
                <a:latin typeface="Calibri" panose="020F0502020204030204" pitchFamily="34" charset="0"/>
                <a:ea typeface="Calibri" panose="020F0502020204030204" pitchFamily="34" charset="0"/>
                <a:cs typeface="B Nazanin" panose="00000400000000000000" pitchFamily="2" charset="-78"/>
              </a:rPr>
              <a:t>درصورتهای</a:t>
            </a:r>
            <a:r>
              <a:rPr lang="fa-IR" b="1" dirty="0">
                <a:latin typeface="Calibri" panose="020F0502020204030204" pitchFamily="34" charset="0"/>
                <a:ea typeface="Calibri" panose="020F0502020204030204" pitchFamily="34" charset="0"/>
                <a:cs typeface="B Nazanin" panose="00000400000000000000" pitchFamily="2" charset="-78"/>
              </a:rPr>
              <a:t> مالی شناسایی کند.</a:t>
            </a: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نخستین شاخص برای ارزیابی الگوی حسابداری، تفسیر پذیری آن می باشد. به بیان دیگر، صورتهای مالی باید از نظر معنی و کاربرد (یا استفاده) </a:t>
            </a:r>
            <a:r>
              <a:rPr lang="fa-IR" b="1" dirty="0" smtClean="0">
                <a:latin typeface="Calibri" panose="020F0502020204030204" pitchFamily="34" charset="0"/>
                <a:ea typeface="Calibri" panose="020F0502020204030204" pitchFamily="34" charset="0"/>
                <a:cs typeface="B Nazanin" panose="00000400000000000000" pitchFamily="2" charset="-78"/>
              </a:rPr>
              <a:t>قابل </a:t>
            </a:r>
            <a:r>
              <a:rPr lang="fa-IR" b="1" dirty="0">
                <a:latin typeface="Calibri" panose="020F0502020204030204" pitchFamily="34" charset="0"/>
                <a:ea typeface="Calibri" panose="020F0502020204030204" pitchFamily="34" charset="0"/>
                <a:cs typeface="B Nazanin" panose="00000400000000000000" pitchFamily="2" charset="-78"/>
              </a:rPr>
              <a:t>درک </a:t>
            </a:r>
            <a:r>
              <a:rPr lang="fa-IR" b="1" dirty="0" smtClean="0">
                <a:latin typeface="Calibri" panose="020F0502020204030204" pitchFamily="34" charset="0"/>
                <a:ea typeface="Calibri" panose="020F0502020204030204" pitchFamily="34" charset="0"/>
                <a:cs typeface="B Nazanin" panose="00000400000000000000" pitchFamily="2" charset="-78"/>
              </a:rPr>
              <a:t>باشند . برای </a:t>
            </a:r>
            <a:r>
              <a:rPr lang="fa-IR" b="1" dirty="0">
                <a:latin typeface="Calibri" panose="020F0502020204030204" pitchFamily="34" charset="0"/>
                <a:ea typeface="Calibri" panose="020F0502020204030204" pitchFamily="34" charset="0"/>
                <a:cs typeface="B Nazanin" panose="00000400000000000000" pitchFamily="2" charset="-78"/>
              </a:rPr>
              <a:t>اینکه یک الگوی حسابداری قابل درک باشد باید در چارچوب "اگر... آنگاه... " قرارگیرد.</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474632" y="929334"/>
            <a:ext cx="3602268"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مبنای مقایسه و ارزیابی: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716162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579548" y="2958023"/>
            <a:ext cx="11013759" cy="1631216"/>
          </a:xfrm>
          <a:prstGeom prst="rect">
            <a:avLst/>
          </a:prstGeom>
        </p:spPr>
        <p:txBody>
          <a:bodyPr wrap="square">
            <a:spAutoFit/>
          </a:bodyPr>
          <a:lstStyle/>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مزیت </a:t>
            </a:r>
            <a:r>
              <a:rPr lang="fa-IR" sz="2000" b="1" dirty="0">
                <a:latin typeface="Calibri" panose="020F0502020204030204" pitchFamily="34" charset="0"/>
                <a:ea typeface="Calibri" panose="020F0502020204030204" pitchFamily="34" charset="0"/>
                <a:cs typeface="B Nazanin" panose="00000400000000000000" pitchFamily="2" charset="-78"/>
              </a:rPr>
              <a:t>اصلی بهای تاریخی در مقایسه با سایر سیستم های رقیب، عینیت و قابلیت درک بیشتراین خاصه اندازه گیری می باشد. موضوع قایب فهم بودن بهای تمام تاریخی تا حد زیادی مربوط به آشنایی استفاده کنندگان با آن بوده و بدهی است که معرفی روشهای ارزشیابی جدید نیازمند آشنایی ایشان با مفروضات و محدودیت های اساسی آن می باشد.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از </a:t>
            </a:r>
            <a:r>
              <a:rPr lang="fa-IR" sz="2000" b="1" dirty="0">
                <a:latin typeface="Calibri" panose="020F0502020204030204" pitchFamily="34" charset="0"/>
                <a:ea typeface="Calibri" panose="020F0502020204030204" pitchFamily="34" charset="0"/>
                <a:cs typeface="B Nazanin" panose="00000400000000000000" pitchFamily="2" charset="-78"/>
              </a:rPr>
              <a:t>دلایل دیگر دفاع از بهای تاریخی آن است که این نوع اندازه گیری ابزاری مناسب تر برای توزیع سود بین </a:t>
            </a:r>
            <a:r>
              <a:rPr lang="fa-IR" sz="2000" b="1" dirty="0" smtClean="0">
                <a:latin typeface="Calibri" panose="020F0502020204030204" pitchFamily="34" charset="0"/>
                <a:ea typeface="Calibri" panose="020F0502020204030204" pitchFamily="34" charset="0"/>
                <a:cs typeface="B Nazanin" panose="00000400000000000000" pitchFamily="2" charset="-78"/>
              </a:rPr>
              <a:t>ذینفعات </a:t>
            </a:r>
            <a:r>
              <a:rPr lang="fa-IR" sz="2000" b="1" dirty="0">
                <a:latin typeface="Calibri" panose="020F0502020204030204" pitchFamily="34" charset="0"/>
                <a:ea typeface="Calibri" panose="020F0502020204030204" pitchFamily="34" charset="0"/>
                <a:cs typeface="B Nazanin" panose="00000400000000000000" pitchFamily="2" charset="-78"/>
              </a:rPr>
              <a:t>می آورد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545459" y="877818"/>
            <a:ext cx="3736921"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بهای تاریخی: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294" y="4467567"/>
            <a:ext cx="21320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3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34662" y="973362"/>
            <a:ext cx="2941831" cy="619272"/>
          </a:xfr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defTabSz="914400">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latin typeface="+mn-lt"/>
                <a:ea typeface="+mn-ea"/>
                <a:cs typeface="B Titr" panose="00000700000000000000" pitchFamily="2" charset="-78"/>
              </a:rPr>
              <a:t>رئوس مطالب فصل </a:t>
            </a:r>
          </a:p>
        </p:txBody>
      </p:sp>
      <p:sp>
        <p:nvSpPr>
          <p:cNvPr id="5" name="Content Placeholder 2"/>
          <p:cNvSpPr>
            <a:spLocks noGrp="1"/>
          </p:cNvSpPr>
          <p:nvPr>
            <p:ph idx="1"/>
          </p:nvPr>
        </p:nvSpPr>
        <p:spPr>
          <a:xfrm>
            <a:off x="2811047" y="2408349"/>
            <a:ext cx="7848756" cy="3632525"/>
          </a:xfrm>
        </p:spPr>
        <p:txBody>
          <a:bodyPr>
            <a:normAutofit fontScale="92500" lnSpcReduction="20000"/>
          </a:bodyPr>
          <a:lstStyle/>
          <a:p>
            <a:pPr lvl="0"/>
            <a:r>
              <a:rPr lang="fa-IR" sz="3200" dirty="0">
                <a:cs typeface="B Nazanin" panose="00000400000000000000" pitchFamily="2" charset="-78"/>
              </a:rPr>
              <a:t>مقدمه</a:t>
            </a:r>
            <a:endParaRPr lang="en-US" sz="3200" dirty="0">
              <a:cs typeface="B Nazanin" panose="00000400000000000000" pitchFamily="2" charset="-78"/>
            </a:endParaRPr>
          </a:p>
          <a:p>
            <a:pPr lvl="0"/>
            <a:r>
              <a:rPr lang="fa-IR" sz="3200" dirty="0">
                <a:cs typeface="B Nazanin" panose="00000400000000000000" pitchFamily="2" charset="-78"/>
              </a:rPr>
              <a:t>تعریف اندازه گیری</a:t>
            </a:r>
            <a:endParaRPr lang="en-US" sz="3200" dirty="0">
              <a:cs typeface="B Nazanin" panose="00000400000000000000" pitchFamily="2" charset="-78"/>
            </a:endParaRPr>
          </a:p>
          <a:p>
            <a:pPr lvl="0"/>
            <a:r>
              <a:rPr lang="fa-IR" sz="3200" dirty="0">
                <a:cs typeface="B Nazanin" panose="00000400000000000000" pitchFamily="2" charset="-78"/>
              </a:rPr>
              <a:t>انواع اندازه گیری</a:t>
            </a:r>
            <a:endParaRPr lang="en-US" sz="3200" dirty="0">
              <a:cs typeface="B Nazanin" panose="00000400000000000000" pitchFamily="2" charset="-78"/>
            </a:endParaRPr>
          </a:p>
          <a:p>
            <a:pPr lvl="0"/>
            <a:r>
              <a:rPr lang="fa-IR" sz="3200" dirty="0">
                <a:cs typeface="B Nazanin" panose="00000400000000000000" pitchFamily="2" charset="-78"/>
              </a:rPr>
              <a:t>مقیاس های اندازه گیری</a:t>
            </a:r>
            <a:endParaRPr lang="en-US" sz="3200" dirty="0">
              <a:cs typeface="B Nazanin" panose="00000400000000000000" pitchFamily="2" charset="-78"/>
            </a:endParaRPr>
          </a:p>
          <a:p>
            <a:pPr lvl="0"/>
            <a:r>
              <a:rPr lang="fa-IR" sz="3200" dirty="0">
                <a:cs typeface="B Nazanin" panose="00000400000000000000" pitchFamily="2" charset="-78"/>
              </a:rPr>
              <a:t>واحدهای اندازه گیری</a:t>
            </a:r>
            <a:endParaRPr lang="en-US" sz="3200" dirty="0">
              <a:cs typeface="B Nazanin" panose="00000400000000000000" pitchFamily="2" charset="-78"/>
            </a:endParaRPr>
          </a:p>
          <a:p>
            <a:pPr lvl="0"/>
            <a:r>
              <a:rPr lang="fa-IR" sz="3200" dirty="0">
                <a:cs typeface="B Nazanin" panose="00000400000000000000" pitchFamily="2" charset="-78"/>
              </a:rPr>
              <a:t>خاصه های اندازه گیری</a:t>
            </a:r>
            <a:endParaRPr lang="en-US" sz="3200" dirty="0">
              <a:cs typeface="B Nazanin" panose="00000400000000000000" pitchFamily="2" charset="-78"/>
            </a:endParaRPr>
          </a:p>
          <a:p>
            <a:pPr lvl="0"/>
            <a:r>
              <a:rPr lang="fa-IR" sz="3200" dirty="0">
                <a:cs typeface="B Nazanin" panose="00000400000000000000" pitchFamily="2" charset="-78"/>
              </a:rPr>
              <a:t>جایگاه اندازه گیری در چارچوب نظری</a:t>
            </a:r>
            <a:endParaRPr lang="en-US" sz="3200" dirty="0">
              <a:cs typeface="B Nazanin" panose="00000400000000000000" pitchFamily="2" charset="-78"/>
            </a:endParaRPr>
          </a:p>
        </p:txBody>
      </p:sp>
    </p:spTree>
    <p:extLst>
      <p:ext uri="{BB962C8B-B14F-4D97-AF65-F5344CB8AC3E}">
        <p14:creationId xmlns:p14="http://schemas.microsoft.com/office/powerpoint/2010/main" val="292961160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1080" y="2658036"/>
            <a:ext cx="8937937" cy="2246769"/>
          </a:xfrm>
          <a:prstGeom prst="rect">
            <a:avLst/>
          </a:prstGeom>
        </p:spPr>
        <p:txBody>
          <a:bodyPr wrap="square">
            <a:spAutoFit/>
          </a:bodyPr>
          <a:lstStyle/>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1. بهای تاریخی ویژگی اصلی عناصر تشکیل دهنده صورتهای مالی است.</a:t>
            </a: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2. پذیرفتن این فرض که واحد پولی دارای ثبات است.</a:t>
            </a: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3. رعایت اصل تطابق</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4. رعایت اصل تحقق.</a:t>
            </a:r>
          </a:p>
          <a:p>
            <a:pPr algn="just" rtl="1">
              <a:spcAft>
                <a:spcPts val="0"/>
              </a:spcAft>
            </a:pP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در این دیدگاه سود حاصل از بهای تاریخی یا سود حسابداری از تفاوت بین درآمدهای تحقق یافته و هزینه های تطابق یافته با آن حاصل می شود. </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450240" y="861742"/>
            <a:ext cx="7739619"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بهای تاریخی دارای ویژگی های زیر است:</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509120"/>
            <a:ext cx="2304256" cy="2029692"/>
          </a:xfrm>
          <a:prstGeom prst="ellipse">
            <a:avLst/>
          </a:prstGeom>
          <a:ln>
            <a:noFill/>
          </a:ln>
          <a:effectLst>
            <a:glow rad="139700">
              <a:schemeClr val="accent5">
                <a:satMod val="175000"/>
                <a:alpha val="40000"/>
              </a:schemeClr>
            </a:glow>
            <a:reflection blurRad="6350" stA="50000" endA="300" endPos="55500" dist="50800" dir="5400000" sy="-100000" algn="bl" rotWithShape="0"/>
            <a:softEdge rad="112500"/>
          </a:effectLst>
        </p:spPr>
      </p:pic>
    </p:spTree>
    <p:extLst>
      <p:ext uri="{BB962C8B-B14F-4D97-AF65-F5344CB8AC3E}">
        <p14:creationId xmlns:p14="http://schemas.microsoft.com/office/powerpoint/2010/main" val="3164700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3"/>
          <p:cNvSpPr/>
          <p:nvPr/>
        </p:nvSpPr>
        <p:spPr>
          <a:xfrm>
            <a:off x="347730" y="2308224"/>
            <a:ext cx="11464625" cy="3477875"/>
          </a:xfrm>
          <a:prstGeom prst="rect">
            <a:avLst/>
          </a:prstGeom>
        </p:spPr>
        <p:txBody>
          <a:bodyPr wrap="square">
            <a:spAutoFit/>
          </a:bodyPr>
          <a:lstStyle/>
          <a:p>
            <a:pPr algn="just" rtl="1">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این الگو قابل توجیه می باشد از این رو که سود </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عینی و قابل تأیید </a:t>
            </a:r>
            <a:r>
              <a:rPr lang="fa-IR" sz="2000" b="1" dirty="0">
                <a:latin typeface="Calibri" panose="020F0502020204030204" pitchFamily="34" charset="0"/>
                <a:ea typeface="Calibri" panose="020F0502020204030204" pitchFamily="34" charset="0"/>
                <a:cs typeface="B Nazanin" panose="00000400000000000000" pitchFamily="2" charset="-78"/>
              </a:rPr>
              <a:t>می باشد.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سود حسابداری برمبنای بهای تاریخی دارای خطای مربوط به زمان می </a:t>
            </a:r>
            <a:r>
              <a:rPr lang="fa-IR" sz="2000" b="1" dirty="0" smtClean="0">
                <a:latin typeface="Calibri" panose="020F0502020204030204" pitchFamily="34" charset="0"/>
                <a:ea typeface="Calibri" panose="020F0502020204030204" pitchFamily="34" charset="0"/>
                <a:cs typeface="B Nazanin" panose="00000400000000000000" pitchFamily="2" charset="-78"/>
              </a:rPr>
              <a:t>باشد.</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Calibri" panose="020F0502020204030204" pitchFamily="34" charset="0"/>
                <a:ea typeface="Calibri" panose="020F0502020204030204" pitchFamily="34" charset="0"/>
                <a:cs typeface="B Nazanin" panose="00000400000000000000" pitchFamily="2" charset="-78"/>
              </a:rPr>
              <a:t>زیرا در سود ارقامی وجود دارد که دوره تحقق آن با دوره ایجاد آن متفاوت می باشد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Calibri" panose="020F0502020204030204" pitchFamily="34" charset="0"/>
                <a:ea typeface="Calibri" panose="020F0502020204030204" pitchFamily="34" charset="0"/>
                <a:cs typeface="B Nazanin" panose="00000400000000000000" pitchFamily="2" charset="-78"/>
              </a:rPr>
              <a:t>به عنوان مثال نگهداری کالا توسط شرکت در </a:t>
            </a:r>
            <a:r>
              <a:rPr lang="fa-IR" sz="2000" b="1" dirty="0" smtClean="0">
                <a:latin typeface="Calibri" panose="020F0502020204030204" pitchFamily="34" charset="0"/>
                <a:ea typeface="Calibri" panose="020F0502020204030204" pitchFamily="34" charset="0"/>
                <a:cs typeface="B Nazanin" panose="00000400000000000000" pitchFamily="2" charset="-78"/>
              </a:rPr>
              <a:t>دوره </a:t>
            </a:r>
            <a:r>
              <a:rPr lang="fa-IR" sz="2000" b="1" dirty="0">
                <a:latin typeface="Calibri" panose="020F0502020204030204" pitchFamily="34" charset="0"/>
                <a:ea typeface="Calibri" panose="020F0502020204030204" pitchFamily="34" charset="0"/>
                <a:cs typeface="B Nazanin" panose="00000400000000000000" pitchFamily="2" charset="-78"/>
              </a:rPr>
              <a:t>جاری همراه با سود تحقق نیافته ناشی از نگهداشت کالا است</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Calibri" panose="020F0502020204030204" pitchFamily="34" charset="0"/>
                <a:ea typeface="Calibri" panose="020F0502020204030204" pitchFamily="34" charset="0"/>
                <a:cs typeface="B Nazanin" panose="00000400000000000000" pitchFamily="2" charset="-78"/>
              </a:rPr>
              <a:t>با این حال علی رغم اینکه در </a:t>
            </a:r>
            <a:r>
              <a:rPr lang="fa-IR" sz="2000" b="1" dirty="0" smtClean="0">
                <a:latin typeface="Calibri" panose="020F0502020204030204" pitchFamily="34" charset="0"/>
                <a:ea typeface="Calibri" panose="020F0502020204030204" pitchFamily="34" charset="0"/>
                <a:cs typeface="B Nazanin" panose="00000400000000000000" pitchFamily="2" charset="-78"/>
              </a:rPr>
              <a:t>دوره </a:t>
            </a:r>
            <a:r>
              <a:rPr lang="fa-IR" sz="2000" b="1" dirty="0">
                <a:latin typeface="Calibri" panose="020F0502020204030204" pitchFamily="34" charset="0"/>
                <a:ea typeface="Calibri" panose="020F0502020204030204" pitchFamily="34" charset="0"/>
                <a:cs typeface="B Nazanin" panose="00000400000000000000" pitchFamily="2" charset="-78"/>
              </a:rPr>
              <a:t>جاری سود ایجاد شده، به دلیل عدم تحقق آن، شناسایی سود به دوره های آتی موکول شده </a:t>
            </a:r>
            <a:r>
              <a:rPr lang="fa-IR" sz="2000" b="1" dirty="0" smtClean="0">
                <a:latin typeface="Calibri" panose="020F0502020204030204" pitchFamily="34" charset="0"/>
                <a:ea typeface="Calibri" panose="020F0502020204030204" pitchFamily="34" charset="0"/>
                <a:cs typeface="B Nazanin" panose="00000400000000000000" pitchFamily="2" charset="-78"/>
              </a:rPr>
              <a:t>است.</a:t>
            </a:r>
            <a:endParaRPr lang="en-US"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به </a:t>
            </a:r>
            <a:r>
              <a:rPr lang="fa-IR" sz="2000" b="1" dirty="0">
                <a:latin typeface="Calibri" panose="020F0502020204030204" pitchFamily="34" charset="0"/>
                <a:ea typeface="Calibri" panose="020F0502020204030204" pitchFamily="34" charset="0"/>
                <a:cs typeface="B Nazanin" panose="00000400000000000000" pitchFamily="2" charset="-78"/>
              </a:rPr>
              <a:t>همین دلیل سود به دوره ای که کالا فروش می رود منتقل می شود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در ارتباط با مربوط بودن صورتهای مالی مبتنی بر بهای تاریخی باید عنوان داشت که این ارقام مربوط </a:t>
            </a:r>
            <a:r>
              <a:rPr lang="fa-IR" sz="2000" b="1" dirty="0" smtClean="0">
                <a:latin typeface="Calibri" panose="020F0502020204030204" pitchFamily="34" charset="0"/>
                <a:ea typeface="Calibri" panose="020F0502020204030204" pitchFamily="34" charset="0"/>
                <a:cs typeface="B Nazanin" panose="00000400000000000000" pitchFamily="2" charset="-78"/>
              </a:rPr>
              <a:t>نیستند .</a:t>
            </a:r>
          </a:p>
          <a:p>
            <a:pPr algn="just"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زیرا </a:t>
            </a:r>
            <a:r>
              <a:rPr lang="fa-IR" sz="2000" b="1" dirty="0">
                <a:latin typeface="Calibri" panose="020F0502020204030204" pitchFamily="34" charset="0"/>
                <a:ea typeface="Calibri" panose="020F0502020204030204" pitchFamily="34" charset="0"/>
                <a:cs typeface="B Nazanin" panose="00000400000000000000" pitchFamily="2" charset="-78"/>
              </a:rPr>
              <a:t>نشان دهنده واحد کالایی نبوده و تغییرات ایجاد شده از بابت تغییر در سطح عمومی قیمت ها و تغییرات در اقلام خاص در آن لحاظ نمی شود.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9211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7"/>
          <p:cNvGraphicFramePr>
            <a:graphicFrameLocks noGrp="1"/>
          </p:cNvGraphicFramePr>
          <p:nvPr>
            <p:extLst>
              <p:ext uri="{D42A27DB-BD31-4B8C-83A1-F6EECF244321}">
                <p14:modId xmlns:p14="http://schemas.microsoft.com/office/powerpoint/2010/main" val="2591635273"/>
              </p:ext>
            </p:extLst>
          </p:nvPr>
        </p:nvGraphicFramePr>
        <p:xfrm>
          <a:off x="1397673" y="3396545"/>
          <a:ext cx="9188972" cy="1986823"/>
        </p:xfrm>
        <a:graphic>
          <a:graphicData uri="http://schemas.openxmlformats.org/drawingml/2006/table">
            <a:tbl>
              <a:tblPr rtl="1">
                <a:effectLst>
                  <a:outerShdw blurRad="63500" sx="102000" sy="102000" algn="ctr" rotWithShape="0">
                    <a:prstClr val="black">
                      <a:alpha val="40000"/>
                    </a:prstClr>
                  </a:outerShdw>
                </a:effectLst>
                <a:tableStyleId>{D7AC3CCA-C797-4891-BE02-D94E43425B78}</a:tableStyleId>
              </a:tblPr>
              <a:tblGrid>
                <a:gridCol w="1063322">
                  <a:extLst>
                    <a:ext uri="{9D8B030D-6E8A-4147-A177-3AD203B41FA5}">
                      <a16:colId xmlns:a16="http://schemas.microsoft.com/office/drawing/2014/main" val="20000"/>
                    </a:ext>
                  </a:extLst>
                </a:gridCol>
                <a:gridCol w="1095345">
                  <a:extLst>
                    <a:ext uri="{9D8B030D-6E8A-4147-A177-3AD203B41FA5}">
                      <a16:colId xmlns:a16="http://schemas.microsoft.com/office/drawing/2014/main" val="20001"/>
                    </a:ext>
                  </a:extLst>
                </a:gridCol>
                <a:gridCol w="1871583">
                  <a:extLst>
                    <a:ext uri="{9D8B030D-6E8A-4147-A177-3AD203B41FA5}">
                      <a16:colId xmlns:a16="http://schemas.microsoft.com/office/drawing/2014/main" val="20002"/>
                    </a:ext>
                  </a:extLst>
                </a:gridCol>
                <a:gridCol w="1721414">
                  <a:extLst>
                    <a:ext uri="{9D8B030D-6E8A-4147-A177-3AD203B41FA5}">
                      <a16:colId xmlns:a16="http://schemas.microsoft.com/office/drawing/2014/main" val="20003"/>
                    </a:ext>
                  </a:extLst>
                </a:gridCol>
                <a:gridCol w="1871583">
                  <a:extLst>
                    <a:ext uri="{9D8B030D-6E8A-4147-A177-3AD203B41FA5}">
                      <a16:colId xmlns:a16="http://schemas.microsoft.com/office/drawing/2014/main" val="20004"/>
                    </a:ext>
                  </a:extLst>
                </a:gridCol>
                <a:gridCol w="1565725">
                  <a:extLst>
                    <a:ext uri="{9D8B030D-6E8A-4147-A177-3AD203B41FA5}">
                      <a16:colId xmlns:a16="http://schemas.microsoft.com/office/drawing/2014/main" val="20005"/>
                    </a:ext>
                  </a:extLst>
                </a:gridCol>
              </a:tblGrid>
              <a:tr h="533480">
                <a:tc gridSpan="2">
                  <a:txBody>
                    <a:bodyPr/>
                    <a:lstStyle/>
                    <a:p>
                      <a:pPr algn="ctr" rtl="1">
                        <a:lnSpc>
                          <a:spcPct val="107000"/>
                        </a:lnSpc>
                        <a:spcAft>
                          <a:spcPts val="0"/>
                        </a:spcAft>
                      </a:pPr>
                      <a:r>
                        <a:rPr lang="fa-IR" sz="2000" b="1" dirty="0">
                          <a:effectLst/>
                          <a:cs typeface="B Nazanin" panose="00000400000000000000" pitchFamily="2" charset="-78"/>
                        </a:rPr>
                        <a:t>خطای مربوط به زمان</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2000" b="1">
                          <a:effectLst/>
                          <a:cs typeface="B Nazanin" panose="00000400000000000000" pitchFamily="2" charset="-78"/>
                        </a:rPr>
                        <a:t>خطای مربوط به واحد اندازه گیری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gridSpan="2">
                  <a:txBody>
                    <a:bodyPr/>
                    <a:lstStyle/>
                    <a:p>
                      <a:pPr algn="ctr" rtl="1">
                        <a:lnSpc>
                          <a:spcPct val="107000"/>
                        </a:lnSpc>
                        <a:spcAft>
                          <a:spcPts val="0"/>
                        </a:spcAft>
                      </a:pPr>
                      <a:r>
                        <a:rPr lang="fa-IR" sz="2000" b="1">
                          <a:effectLst/>
                          <a:cs typeface="B Nazanin" panose="00000400000000000000" pitchFamily="2" charset="-78"/>
                        </a:rPr>
                        <a:t>تفسیر پذیری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2000" b="1">
                          <a:effectLst/>
                          <a:cs typeface="B Nazanin" panose="00000400000000000000" pitchFamily="2" charset="-78"/>
                        </a:rPr>
                        <a:t>مربوط بودن</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1066959">
                <a:tc>
                  <a:txBody>
                    <a:bodyPr/>
                    <a:lstStyle/>
                    <a:p>
                      <a:pPr algn="ctr" rtl="1">
                        <a:lnSpc>
                          <a:spcPct val="107000"/>
                        </a:lnSpc>
                        <a:spcAft>
                          <a:spcPts val="0"/>
                        </a:spcAft>
                      </a:pPr>
                      <a:r>
                        <a:rPr lang="fa-IR" sz="2000" b="1">
                          <a:effectLst/>
                          <a:cs typeface="B Nazanin" panose="00000400000000000000" pitchFamily="2" charset="-78"/>
                        </a:rPr>
                        <a:t>سود عملیاتی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سود نگهداشت</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tc>
                  <a:txBody>
                    <a:bodyPr/>
                    <a:lstStyle/>
                    <a:p>
                      <a:pPr algn="ctr" rtl="1">
                        <a:lnSpc>
                          <a:spcPct val="107000"/>
                        </a:lnSpc>
                        <a:spcAft>
                          <a:spcPts val="0"/>
                        </a:spcAft>
                      </a:pPr>
                      <a:r>
                        <a:rPr lang="fa-IR" sz="2000" b="1">
                          <a:effectLst/>
                          <a:cs typeface="B Nazanin" panose="00000400000000000000" pitchFamily="2" charset="-78"/>
                        </a:rPr>
                        <a:t>واحد پولی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واحد کالایی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386384">
                <a:tc>
                  <a:txBody>
                    <a:bodyPr/>
                    <a:lstStyle/>
                    <a:p>
                      <a:pPr algn="ctr" rtl="1">
                        <a:lnSpc>
                          <a:spcPct val="107000"/>
                        </a:lnSpc>
                        <a:spcAft>
                          <a:spcPts val="0"/>
                        </a:spcAft>
                      </a:pPr>
                      <a:r>
                        <a:rPr lang="fa-IR" sz="2000" b="1">
                          <a:effectLst/>
                          <a:cs typeface="B Nazanin" panose="00000400000000000000" pitchFamily="2" charset="-78"/>
                        </a:rPr>
                        <a:t>دارد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dirty="0">
                          <a:effectLst/>
                          <a:cs typeface="B Nazanin" panose="00000400000000000000" pitchFamily="2" charset="-78"/>
                        </a:rPr>
                        <a:t>دارد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دارد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دارد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dirty="0">
                          <a:effectLst/>
                          <a:cs typeface="B Nazanin" panose="00000400000000000000" pitchFamily="2" charset="-78"/>
                        </a:rPr>
                        <a:t>ندارد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dirty="0">
                          <a:effectLst/>
                          <a:cs typeface="B Nazanin" panose="00000400000000000000" pitchFamily="2" charset="-78"/>
                        </a:rPr>
                        <a:t>نیست</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5" name="مستطیل 8"/>
          <p:cNvSpPr/>
          <p:nvPr/>
        </p:nvSpPr>
        <p:spPr>
          <a:xfrm>
            <a:off x="2121419" y="891863"/>
            <a:ext cx="7468711" cy="487506"/>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تجزیه و تحلیل صورتهای مالی تهیه شده بر اساس الگوی بهای تاریخی</a:t>
            </a:r>
            <a:endParaRPr lang="en-US"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5661732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466727" y="2796024"/>
            <a:ext cx="11310924" cy="2907912"/>
          </a:xfrm>
          <a:prstGeom prst="rect">
            <a:avLst/>
          </a:prstGeom>
        </p:spPr>
        <p:txBody>
          <a:bodyPr wrap="square">
            <a:spAutoFit/>
          </a:bodyPr>
          <a:lstStyle/>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همانطورکه </a:t>
            </a:r>
            <a:r>
              <a:rPr lang="fa-IR" sz="1900" b="1" dirty="0">
                <a:latin typeface="Calibri" panose="020F0502020204030204" pitchFamily="34" charset="0"/>
                <a:ea typeface="Calibri" panose="020F0502020204030204" pitchFamily="34" charset="0"/>
                <a:cs typeface="B Nazanin" panose="00000400000000000000" pitchFamily="2" charset="-78"/>
              </a:rPr>
              <a:t>از نامش پیداست این سیستم از ارزشیابی های مبتنی بر بهای جایگزینی در صورتهای مالی استفاده می کند. </a:t>
            </a:r>
            <a:endParaRPr lang="fa-IR" sz="19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بهای </a:t>
            </a:r>
            <a:r>
              <a:rPr lang="fa-IR" sz="1900" b="1" dirty="0">
                <a:latin typeface="Calibri" panose="020F0502020204030204" pitchFamily="34" charset="0"/>
                <a:ea typeface="Calibri" panose="020F0502020204030204" pitchFamily="34" charset="0"/>
                <a:cs typeface="B Nazanin" panose="00000400000000000000" pitchFamily="2" charset="-78"/>
              </a:rPr>
              <a:t>جایگزینی و ارزشهای خروجی هر دو از </a:t>
            </a:r>
            <a:r>
              <a:rPr lang="fa-IR" sz="19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ارزش های </a:t>
            </a:r>
            <a:r>
              <a:rPr lang="fa-IR" sz="19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جاری </a:t>
            </a:r>
            <a:r>
              <a:rPr lang="fa-IR" sz="1900" b="1" dirty="0">
                <a:latin typeface="Calibri" panose="020F0502020204030204" pitchFamily="34" charset="0"/>
                <a:ea typeface="Calibri" panose="020F0502020204030204" pitchFamily="34" charset="0"/>
                <a:cs typeface="B Nazanin" panose="00000400000000000000" pitchFamily="2" charset="-78"/>
              </a:rPr>
              <a:t>به شمار می آیند. </a:t>
            </a:r>
            <a:endParaRPr lang="fa-IR" sz="19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بهای </a:t>
            </a:r>
            <a:r>
              <a:rPr lang="fa-IR" sz="1900" b="1" dirty="0">
                <a:latin typeface="Calibri" panose="020F0502020204030204" pitchFamily="34" charset="0"/>
                <a:ea typeface="Calibri" panose="020F0502020204030204" pitchFamily="34" charset="0"/>
                <a:cs typeface="B Nazanin" panose="00000400000000000000" pitchFamily="2" charset="-78"/>
              </a:rPr>
              <a:t>جایگزینی به دو دلیل غالبا از ارزش خروجی بیشتر است</a:t>
            </a:r>
            <a:r>
              <a:rPr lang="fa-IR" sz="19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 </a:t>
            </a:r>
            <a:r>
              <a:rPr lang="fa-IR" sz="1900" b="1" dirty="0">
                <a:latin typeface="Calibri" panose="020F0502020204030204" pitchFamily="34" charset="0"/>
                <a:ea typeface="Calibri" panose="020F0502020204030204" pitchFamily="34" charset="0"/>
                <a:cs typeface="B Nazanin" panose="00000400000000000000" pitchFamily="2" charset="-78"/>
              </a:rPr>
              <a:t>اول اینکه معمولا قیمت فروش محصولی که شرکت در بازار آن حضور ندارد، پایین تر از قیمت فروش محصول توسط فروشنده با سابقه آن است. </a:t>
            </a:r>
            <a:endParaRPr lang="en-US" sz="19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fa-IR" sz="1900" b="1" dirty="0">
                <a:latin typeface="Calibri" panose="020F0502020204030204" pitchFamily="34" charset="0"/>
                <a:ea typeface="Calibri" panose="020F0502020204030204" pitchFamily="34" charset="0"/>
                <a:cs typeface="B Nazanin" panose="00000400000000000000" pitchFamily="2" charset="-78"/>
              </a:rPr>
              <a:t>بهترین حالت برای اندازه گیری بهای جایگزینی، زمانی است که ارزشهای بازار برای داراییهای مشابه با دارایی مورد نظر در دسترس باشد</a:t>
            </a:r>
            <a:r>
              <a:rPr lang="fa-IR" sz="19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 </a:t>
            </a:r>
            <a:r>
              <a:rPr lang="fa-IR" sz="1900" b="1" dirty="0">
                <a:latin typeface="Calibri" panose="020F0502020204030204" pitchFamily="34" charset="0"/>
                <a:ea typeface="Calibri" panose="020F0502020204030204" pitchFamily="34" charset="0"/>
                <a:cs typeface="B Nazanin" panose="00000400000000000000" pitchFamily="2" charset="-78"/>
              </a:rPr>
              <a:t>چنین وضعیتی غالبا در مورد موجودیهای جنسی خریداری شده و موجودی مواد خام مورد استفاده در فرآیند تولید، وجود دارد</a:t>
            </a:r>
            <a:r>
              <a:rPr lang="fa-IR" sz="19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 </a:t>
            </a:r>
            <a:r>
              <a:rPr lang="fa-IR" sz="1900" b="1" dirty="0">
                <a:latin typeface="Calibri" panose="020F0502020204030204" pitchFamily="34" charset="0"/>
                <a:ea typeface="Calibri" panose="020F0502020204030204" pitchFamily="34" charset="0"/>
                <a:cs typeface="B Nazanin" panose="00000400000000000000" pitchFamily="2" charset="-78"/>
              </a:rPr>
              <a:t>اما ارزش بازار معمولا برای داراییهای ثابت منحصر به فرد نظیر زمین، ساختمان و تجهیزات که دارای طراحی مشخص و متناسب برای عملیات یک شرکت خاص هستند، در دسترس نمی باشد</a:t>
            </a:r>
            <a:r>
              <a:rPr lang="fa-IR" sz="1900" b="1" dirty="0" smtClean="0">
                <a:latin typeface="Calibri" panose="020F0502020204030204" pitchFamily="34" charset="0"/>
                <a:ea typeface="Calibri" panose="020F0502020204030204" pitchFamily="34" charset="0"/>
                <a:cs typeface="B Nazanin" panose="00000400000000000000" pitchFamily="2" charset="-78"/>
              </a:rPr>
              <a:t>.</a:t>
            </a:r>
            <a:endParaRPr lang="en-US" sz="1900" b="1"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204838" y="890698"/>
            <a:ext cx="8092280"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بهای جاری (بهای ورودی- بهای جایگزینی)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33064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099" y="2461472"/>
            <a:ext cx="9942490" cy="3056221"/>
          </a:xfrm>
          <a:prstGeom prst="rect">
            <a:avLst/>
          </a:prstGeom>
        </p:spPr>
        <p:txBody>
          <a:bodyPr wrap="square">
            <a:spAutoFit/>
          </a:bodyPr>
          <a:lstStyle/>
          <a:p>
            <a:pPr marL="285750" indent="-285750" algn="just" rtl="1">
              <a:lnSpc>
                <a:spcPct val="107000"/>
              </a:lnSpc>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موضوعی که در حمایت و توجیه برتری سیستم بهای جایگزینی نسبت به ارزشهای خروجی مطرح می شود این است که اگر بخش عمده ای از دارایی های مورد استفاده شرکت در تملک آن نباشد، خرید آنها به لحاظ اقتصادی موجه خواهد بود. </a:t>
            </a:r>
          </a:p>
          <a:p>
            <a:pPr algn="just" rtl="1">
              <a:lnSpc>
                <a:spcPct val="107000"/>
              </a:lnSpc>
              <a:spcAft>
                <a:spcPts val="0"/>
              </a:spcAft>
            </a:pP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07000"/>
              </a:lnSpc>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از سوی دیگر دارایی های ثابت عمدتا هنگامی فروخته می شوند که با ناباب شوند یا محصولی که تولید می کنند مورد نیاز نباشد.</a:t>
            </a:r>
          </a:p>
          <a:p>
            <a:pPr marL="285750" indent="-285750" algn="just" rtl="1">
              <a:lnSpc>
                <a:spcPct val="107000"/>
              </a:lnSpc>
              <a:spcAft>
                <a:spcPts val="0"/>
              </a:spcAft>
              <a:buFont typeface="Wingdings" panose="05000000000000000000" pitchFamily="2" charset="2"/>
              <a:buChar char="ü"/>
            </a:pPr>
            <a:endParaRPr lang="fa-IR" sz="2000" b="1"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07000"/>
              </a:lnSpc>
              <a:spcAft>
                <a:spcPts val="0"/>
              </a:spcAft>
              <a:buFont typeface="Wingdings" panose="05000000000000000000" pitchFamily="2" charset="2"/>
              <a:buChar char="ü"/>
            </a:pPr>
            <a:r>
              <a:rPr lang="fa-IR" sz="2000" b="1" dirty="0" smtClean="0">
                <a:latin typeface="Calibri" panose="020F0502020204030204" pitchFamily="34" charset="0"/>
                <a:ea typeface="Calibri" panose="020F0502020204030204" pitchFamily="34" charset="0"/>
                <a:cs typeface="B Nazanin" panose="00000400000000000000" pitchFamily="2" charset="-78"/>
              </a:rPr>
              <a:t> حامیان این مکتب بر سر برخی مسائل از جمله اینکه سود یا زیان ناشی از نگهداری در سود و زیان نشان داده شود و یا مستقیماً در سرمایه نشان داده شود.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50829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540913" y="2663776"/>
            <a:ext cx="11022413" cy="2496196"/>
          </a:xfrm>
          <a:prstGeom prst="rect">
            <a:avLst/>
          </a:prstGeom>
        </p:spPr>
        <p:txBody>
          <a:bodyPr wrap="square">
            <a:spAutoFit/>
          </a:bodyPr>
          <a:lstStyle/>
          <a:p>
            <a:pPr algn="r" rtl="1">
              <a:lnSpc>
                <a:spcPct val="107000"/>
              </a:lnSpc>
              <a:spcAft>
                <a:spcPts val="0"/>
              </a:spcAft>
            </a:pP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ویژگی های حسابداری بر مبنای بهای جایگزینی:</a:t>
            </a:r>
            <a:endParaRPr lang="en-US"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1. پذیرش فرض مربوط به ثابت بودن واحد پولی.</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2. طبقه بندی سود، به صورت سود عملیاتی و سود و زیان حاصل از نگهداشت.</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3. اصل تحقق</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4. تقسیم بندی سود و زیان حاصل از نگهداشت بر حسب مقادیر تحقق یافته و تحقق نیافته.</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 </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 </a:t>
            </a:r>
            <a:r>
              <a:rPr lang="fa-IR" b="1" dirty="0" smtClean="0">
                <a:latin typeface="Calibri" panose="020F0502020204030204" pitchFamily="34" charset="0"/>
                <a:ea typeface="Calibri" panose="020F0502020204030204" pitchFamily="34" charset="0"/>
                <a:cs typeface="B Nazanin" panose="00000400000000000000" pitchFamily="2" charset="-78"/>
              </a:rPr>
              <a:t>در </a:t>
            </a:r>
            <a:r>
              <a:rPr lang="fa-IR" b="1" dirty="0">
                <a:latin typeface="Calibri" panose="020F0502020204030204" pitchFamily="34" charset="0"/>
                <a:ea typeface="Calibri" panose="020F0502020204030204" pitchFamily="34" charset="0"/>
                <a:cs typeface="B Nazanin" panose="00000400000000000000" pitchFamily="2" charset="-78"/>
              </a:rPr>
              <a:t>این روش سود حاصل برابر با مجموع سود عملیاتی و سود و زیان حاصل از نگهداشت کالا است. سود عملیاتی نیز برابر با تفاوت درآمد تحقق یافته و بهای جایگزینی مربوطه می باشد</a:t>
            </a:r>
            <a:r>
              <a:rPr lang="fa-IR" b="1" dirty="0" smtClean="0">
                <a:latin typeface="Calibri" panose="020F0502020204030204" pitchFamily="34" charset="0"/>
                <a:ea typeface="Calibri" panose="020F0502020204030204" pitchFamily="34" charset="0"/>
                <a:cs typeface="B Nazanin" panose="00000400000000000000" pitchFamily="2" charset="-78"/>
              </a:rPr>
              <a:t>.</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81677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490" y="2506177"/>
            <a:ext cx="10547797" cy="3220753"/>
          </a:xfrm>
          <a:prstGeom prst="rect">
            <a:avLst/>
          </a:prstGeom>
        </p:spPr>
        <p:txBody>
          <a:bodyPr wrap="square">
            <a:spAutoFit/>
          </a:bodyPr>
          <a:lstStyle/>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سود خالص محاسبه شده بر مبنای بهای جایگزینی تنها در ارتباط با سود عملیاتی دارای خطای مربوط به زمان است. </a:t>
            </a: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خطای مربوط به زمان در سود حاصل از بهای جایگزینی بدان سبب وجود دارد که:</a:t>
            </a:r>
          </a:p>
          <a:p>
            <a:pPr algn="just" rtl="1">
              <a:lnSpc>
                <a:spcPct val="107000"/>
              </a:lnSpc>
              <a:spcAft>
                <a:spcPts val="0"/>
              </a:spcAft>
            </a:pPr>
            <a:endParaRPr lang="en-US" sz="1900" b="1"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fa-IR" sz="19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1. </a:t>
            </a:r>
            <a:r>
              <a:rPr lang="fa-IR" sz="1900" b="1" dirty="0" smtClean="0">
                <a:latin typeface="Calibri" panose="020F0502020204030204" pitchFamily="34" charset="0"/>
                <a:ea typeface="Calibri" panose="020F0502020204030204" pitchFamily="34" charset="0"/>
                <a:cs typeface="B Nazanin" panose="00000400000000000000" pitchFamily="2" charset="-78"/>
              </a:rPr>
              <a:t>سود ناشی از نگهداشت کالا در سود عملیاتی دوره جاری منظور نمی شود و این عدد در دوره های آتی تحقق خواهد یافت.به این مفهوم که در این رویکرد اصل تحقق در ارتباط با موجودی پایان دوره رعایت می شود. </a:t>
            </a:r>
            <a:endParaRPr lang="en-US" sz="1900" b="1"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fa-IR" sz="19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2. </a:t>
            </a:r>
            <a:r>
              <a:rPr lang="fa-IR" sz="1900" b="1" dirty="0" smtClean="0">
                <a:latin typeface="Calibri" panose="020F0502020204030204" pitchFamily="34" charset="0"/>
                <a:ea typeface="Calibri" panose="020F0502020204030204" pitchFamily="34" charset="0"/>
                <a:cs typeface="B Nazanin" panose="00000400000000000000" pitchFamily="2" charset="-78"/>
              </a:rPr>
              <a:t>سود عملیات دوره جاری در برگیرنده سود هایی است که در دوره های قبل ایجاد شده اند اما در دوره جاری محقق شده اند. </a:t>
            </a:r>
          </a:p>
          <a:p>
            <a:pPr algn="just" rtl="1">
              <a:lnSpc>
                <a:spcPct val="107000"/>
              </a:lnSpc>
              <a:spcAft>
                <a:spcPts val="0"/>
              </a:spcAft>
            </a:pPr>
            <a:endParaRPr lang="fa-IR" sz="19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1900" b="1" dirty="0" smtClean="0">
                <a:latin typeface="Calibri" panose="020F0502020204030204" pitchFamily="34" charset="0"/>
                <a:ea typeface="Calibri" panose="020F0502020204030204" pitchFamily="34" charset="0"/>
                <a:cs typeface="B Nazanin" panose="00000400000000000000" pitchFamily="2" charset="-78"/>
              </a:rPr>
              <a:t>این ارقام به عنوان سود تحقق نیافته در صورتهای مالی قبل شناسایی شده اند. سود خالص محاسبه شده بر مبنای ارزش جایگزینی همچنین دارای خطای مربوط به واحد اندازه گیری است. زیرا در محاسبه سود تغییرات ایجاد شده در سطح عمومی قیمتها در نظر گرفته نمی شود.</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4593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255592037"/>
              </p:ext>
            </p:extLst>
          </p:nvPr>
        </p:nvGraphicFramePr>
        <p:xfrm>
          <a:off x="883155" y="2831874"/>
          <a:ext cx="10058399" cy="2238198"/>
        </p:xfrm>
        <a:graphic>
          <a:graphicData uri="http://schemas.openxmlformats.org/drawingml/2006/table">
            <a:tbl>
              <a:tblPr rtl="1">
                <a:tableStyleId>{5940675A-B579-460E-94D1-54222C63F5DA}</a:tableStyleId>
              </a:tblPr>
              <a:tblGrid>
                <a:gridCol w="1163934">
                  <a:extLst>
                    <a:ext uri="{9D8B030D-6E8A-4147-A177-3AD203B41FA5}">
                      <a16:colId xmlns:a16="http://schemas.microsoft.com/office/drawing/2014/main" val="20000"/>
                    </a:ext>
                  </a:extLst>
                </a:gridCol>
                <a:gridCol w="1198982">
                  <a:extLst>
                    <a:ext uri="{9D8B030D-6E8A-4147-A177-3AD203B41FA5}">
                      <a16:colId xmlns:a16="http://schemas.microsoft.com/office/drawing/2014/main" val="20001"/>
                    </a:ext>
                  </a:extLst>
                </a:gridCol>
                <a:gridCol w="1884286">
                  <a:extLst>
                    <a:ext uri="{9D8B030D-6E8A-4147-A177-3AD203B41FA5}">
                      <a16:colId xmlns:a16="http://schemas.microsoft.com/office/drawing/2014/main" val="20002"/>
                    </a:ext>
                  </a:extLst>
                </a:gridCol>
                <a:gridCol w="2048665">
                  <a:extLst>
                    <a:ext uri="{9D8B030D-6E8A-4147-A177-3AD203B41FA5}">
                      <a16:colId xmlns:a16="http://schemas.microsoft.com/office/drawing/2014/main" val="20003"/>
                    </a:ext>
                  </a:extLst>
                </a:gridCol>
                <a:gridCol w="2048665">
                  <a:extLst>
                    <a:ext uri="{9D8B030D-6E8A-4147-A177-3AD203B41FA5}">
                      <a16:colId xmlns:a16="http://schemas.microsoft.com/office/drawing/2014/main" val="20004"/>
                    </a:ext>
                  </a:extLst>
                </a:gridCol>
                <a:gridCol w="1713867">
                  <a:extLst>
                    <a:ext uri="{9D8B030D-6E8A-4147-A177-3AD203B41FA5}">
                      <a16:colId xmlns:a16="http://schemas.microsoft.com/office/drawing/2014/main" val="20005"/>
                    </a:ext>
                  </a:extLst>
                </a:gridCol>
              </a:tblGrid>
              <a:tr h="419662">
                <a:tc gridSpan="2">
                  <a:txBody>
                    <a:bodyPr/>
                    <a:lstStyle/>
                    <a:p>
                      <a:pPr algn="ctr" rtl="1">
                        <a:lnSpc>
                          <a:spcPct val="107000"/>
                        </a:lnSpc>
                        <a:spcAft>
                          <a:spcPts val="0"/>
                        </a:spcAft>
                      </a:pPr>
                      <a:r>
                        <a:rPr lang="fa-IR" sz="2000" b="1" dirty="0">
                          <a:effectLst/>
                          <a:cs typeface="B Nazanin" panose="00000400000000000000" pitchFamily="2" charset="-78"/>
                        </a:rPr>
                        <a:t>خطای مربوط به زمان</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2000" b="1">
                          <a:effectLst/>
                          <a:cs typeface="B Nazanin" panose="00000400000000000000" pitchFamily="2" charset="-78"/>
                        </a:rPr>
                        <a:t>خطای مربوط به واحد اندازه گیری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gridSpan="2">
                  <a:txBody>
                    <a:bodyPr/>
                    <a:lstStyle/>
                    <a:p>
                      <a:pPr algn="ctr" rtl="1">
                        <a:lnSpc>
                          <a:spcPct val="107000"/>
                        </a:lnSpc>
                        <a:spcAft>
                          <a:spcPts val="0"/>
                        </a:spcAft>
                      </a:pPr>
                      <a:r>
                        <a:rPr lang="fa-IR" sz="2000" b="1" dirty="0">
                          <a:effectLst/>
                          <a:cs typeface="B Nazanin" panose="00000400000000000000" pitchFamily="2" charset="-78"/>
                        </a:rPr>
                        <a:t>تفسیر پذیری</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2000" b="1">
                          <a:effectLst/>
                          <a:cs typeface="B Nazanin" panose="00000400000000000000" pitchFamily="2" charset="-78"/>
                        </a:rPr>
                        <a:t>مربوط بودن</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839324">
                <a:tc>
                  <a:txBody>
                    <a:bodyPr/>
                    <a:lstStyle/>
                    <a:p>
                      <a:pPr algn="ctr" rtl="1">
                        <a:lnSpc>
                          <a:spcPct val="107000"/>
                        </a:lnSpc>
                        <a:spcAft>
                          <a:spcPts val="0"/>
                        </a:spcAft>
                      </a:pPr>
                      <a:r>
                        <a:rPr lang="fa-IR" sz="2000" b="1">
                          <a:effectLst/>
                          <a:cs typeface="B Nazanin" panose="00000400000000000000" pitchFamily="2" charset="-78"/>
                        </a:rPr>
                        <a:t>سود عملیاتی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سود نگهداشت</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tc>
                  <a:txBody>
                    <a:bodyPr/>
                    <a:lstStyle/>
                    <a:p>
                      <a:pPr algn="ctr" rtl="1">
                        <a:lnSpc>
                          <a:spcPct val="107000"/>
                        </a:lnSpc>
                        <a:spcAft>
                          <a:spcPts val="0"/>
                        </a:spcAft>
                      </a:pPr>
                      <a:r>
                        <a:rPr lang="fa-IR" sz="2000" b="1">
                          <a:effectLst/>
                          <a:cs typeface="B Nazanin" panose="00000400000000000000" pitchFamily="2" charset="-78"/>
                        </a:rPr>
                        <a:t>واحد پولی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واحد کالایی</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979212">
                <a:tc>
                  <a:txBody>
                    <a:bodyPr/>
                    <a:lstStyle/>
                    <a:p>
                      <a:pPr algn="ctr" rtl="1">
                        <a:lnSpc>
                          <a:spcPct val="107000"/>
                        </a:lnSpc>
                        <a:spcAft>
                          <a:spcPts val="0"/>
                        </a:spcAft>
                      </a:pPr>
                      <a:r>
                        <a:rPr lang="fa-IR" sz="2000" b="1">
                          <a:effectLst/>
                          <a:cs typeface="B Nazanin" panose="00000400000000000000" pitchFamily="2" charset="-78"/>
                        </a:rPr>
                        <a:t>دارد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ندارد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دارد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a:effectLst/>
                          <a:cs typeface="B Nazanin" panose="00000400000000000000" pitchFamily="2" charset="-78"/>
                        </a:rPr>
                        <a:t>صورت سود و زیان قابل تفسیر می باشد.</a:t>
                      </a:r>
                      <a:endParaRPr lang="en-US" sz="20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dirty="0">
                          <a:effectLst/>
                          <a:cs typeface="B Nazanin" panose="00000400000000000000" pitchFamily="2" charset="-78"/>
                        </a:rPr>
                        <a:t>ارقام دارایی ها قابل تفسیر می باشد.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2000" b="1" dirty="0">
                          <a:effectLst/>
                          <a:cs typeface="B Nazanin" panose="00000400000000000000" pitchFamily="2" charset="-78"/>
                        </a:rPr>
                        <a:t>ارقام دارایی ها مربوط می باشد.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3" name="مستطیل 2"/>
          <p:cNvSpPr/>
          <p:nvPr/>
        </p:nvSpPr>
        <p:spPr>
          <a:xfrm>
            <a:off x="1119841" y="1052843"/>
            <a:ext cx="9129422" cy="553357"/>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8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تجزیه و تحلیل صورتهای مالی تهیه شده بر اساس الگوی ارزش جایگزینی</a:t>
            </a:r>
            <a:endParaRPr lang="en-US" sz="28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2574549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672254" y="2488581"/>
            <a:ext cx="11034642" cy="2858603"/>
          </a:xfrm>
          <a:prstGeom prst="rect">
            <a:avLst/>
          </a:prstGeom>
        </p:spPr>
        <p:txBody>
          <a:bodyPr wrap="square">
            <a:spAutoFit/>
          </a:bodyPr>
          <a:lstStyle/>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 </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اساساً </a:t>
            </a:r>
            <a:r>
              <a:rPr lang="fa-IR" sz="2000" b="1" dirty="0">
                <a:latin typeface="Calibri" panose="020F0502020204030204" pitchFamily="34" charset="0"/>
                <a:ea typeface="Calibri" panose="020F0502020204030204" pitchFamily="34" charset="0"/>
                <a:cs typeface="B Nazanin" panose="00000400000000000000" pitchFamily="2" charset="-78"/>
              </a:rPr>
              <a:t>این رویکرد </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ترازنامه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گرا </a:t>
            </a:r>
            <a:r>
              <a:rPr lang="fa-IR" sz="2000" b="1" dirty="0" smtClean="0">
                <a:latin typeface="Calibri" panose="020F0502020204030204" pitchFamily="34" charset="0"/>
                <a:ea typeface="Calibri" panose="020F0502020204030204" pitchFamily="34" charset="0"/>
                <a:cs typeface="B Nazanin" panose="00000400000000000000" pitchFamily="2" charset="-78"/>
              </a:rPr>
              <a:t>است</a:t>
            </a:r>
            <a:r>
              <a:rPr lang="fa-IR" sz="2000" b="1" dirty="0">
                <a:latin typeface="Calibri" panose="020F0502020204030204" pitchFamily="34" charset="0"/>
                <a:ea typeface="Calibri" panose="020F0502020204030204" pitchFamily="34" charset="0"/>
                <a:cs typeface="B Nazanin" panose="00000400000000000000" pitchFamily="2" charset="-78"/>
              </a:rPr>
              <a:t>.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دارایی </a:t>
            </a:r>
            <a:r>
              <a:rPr lang="fa-IR" sz="2000" b="1" dirty="0">
                <a:latin typeface="Calibri" panose="020F0502020204030204" pitchFamily="34" charset="0"/>
                <a:ea typeface="Calibri" panose="020F0502020204030204" pitchFamily="34" charset="0"/>
                <a:cs typeface="B Nazanin" panose="00000400000000000000" pitchFamily="2" charset="-78"/>
              </a:rPr>
              <a:t>ها به خالص ارزش فروشی که شرکت انتظار دارد در صورت کنارگذاری دارایی ها در فرآیند عادی عملیات بدست آورد،‌ارزشیابی می شوند.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به </a:t>
            </a:r>
            <a:r>
              <a:rPr lang="fa-IR" sz="2000" b="1" dirty="0">
                <a:latin typeface="Calibri" panose="020F0502020204030204" pitchFamily="34" charset="0"/>
                <a:ea typeface="Calibri" panose="020F0502020204030204" pitchFamily="34" charset="0"/>
                <a:cs typeface="B Nazanin" panose="00000400000000000000" pitchFamily="2" charset="-78"/>
              </a:rPr>
              <a:t>همین ترتیب، بدهی ها نیز معادل رقمی که برای پرداخت آنها در ترازنامه نیاز است، ارزشیابی می شوند.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صورت </a:t>
            </a:r>
            <a:r>
              <a:rPr lang="fa-IR" sz="2000" b="1" dirty="0">
                <a:latin typeface="Calibri" panose="020F0502020204030204" pitchFamily="34" charset="0"/>
                <a:ea typeface="Calibri" panose="020F0502020204030204" pitchFamily="34" charset="0"/>
                <a:cs typeface="B Nazanin" panose="00000400000000000000" pitchFamily="2" charset="-78"/>
              </a:rPr>
              <a:t>سود و زیان دوره حاوی تغییر در خالص ارزش فروش خالص داراییها </a:t>
            </a:r>
            <a:r>
              <a:rPr lang="fa-IR" sz="2000" b="1" dirty="0" smtClean="0">
                <a:latin typeface="Calibri" panose="020F0502020204030204" pitchFamily="34" charset="0"/>
                <a:ea typeface="Calibri" panose="020F0502020204030204" pitchFamily="34" charset="0"/>
                <a:cs typeface="B Nazanin" panose="00000400000000000000" pitchFamily="2" charset="-78"/>
              </a:rPr>
              <a:t>شرکت در </a:t>
            </a:r>
            <a:r>
              <a:rPr lang="fa-IR" sz="2000" b="1" dirty="0">
                <a:latin typeface="Calibri" panose="020F0502020204030204" pitchFamily="34" charset="0"/>
                <a:ea typeface="Calibri" panose="020F0502020204030204" pitchFamily="34" charset="0"/>
                <a:cs typeface="B Nazanin" panose="00000400000000000000" pitchFamily="2" charset="-78"/>
              </a:rPr>
              <a:t>دوره مورد نظر به استثنا </a:t>
            </a:r>
            <a:r>
              <a:rPr lang="fa-IR" sz="24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مبادلات مالکانه </a:t>
            </a:r>
            <a:r>
              <a:rPr lang="fa-IR" sz="2000" b="1" dirty="0">
                <a:latin typeface="Calibri" panose="020F0502020204030204" pitchFamily="34" charset="0"/>
                <a:ea typeface="Calibri" panose="020F0502020204030204" pitchFamily="34" charset="0"/>
                <a:cs typeface="B Nazanin" panose="00000400000000000000" pitchFamily="2" charset="-78"/>
              </a:rPr>
              <a:t>می باشد.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هزینه </a:t>
            </a:r>
            <a:r>
              <a:rPr lang="fa-IR" sz="2000" b="1" dirty="0">
                <a:latin typeface="Calibri" panose="020F0502020204030204" pitchFamily="34" charset="0"/>
                <a:ea typeface="Calibri" panose="020F0502020204030204" pitchFamily="34" charset="0"/>
                <a:cs typeface="B Nazanin" panose="00000400000000000000" pitchFamily="2" charset="-78"/>
              </a:rPr>
              <a:t>های مرتبط با استهلاک نیز حاکی از کاهش در خالص ارزش فروش داراییهای ثابت در طی دوره می باشد.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368324" y="786240"/>
            <a:ext cx="7758855"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مبتنی بر خالص ارزش فروش (بازیافتنی):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326404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7431" y="2325872"/>
            <a:ext cx="10380371" cy="3056221"/>
          </a:xfrm>
          <a:prstGeom prst="rect">
            <a:avLst/>
          </a:prstGeom>
        </p:spPr>
        <p:txBody>
          <a:bodyPr wrap="square">
            <a:spAutoFit/>
          </a:bodyPr>
          <a:lstStyle/>
          <a:p>
            <a:pPr algn="r" rtl="1">
              <a:lnSpc>
                <a:spcPct val="107000"/>
              </a:lnSpc>
              <a:spcAft>
                <a:spcPts val="0"/>
              </a:spcAft>
            </a:pP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از ویژگی های این سیستم، مربوط بودن اطلاعات آن‌ و نقطه قوت آن این است که، تمامی اندازه های حاصل از آن قابلیت جمع پذیری دارند، زیرا ارزشیابی های انجام شده همگی بر اساس یک مقطع زمانی یکسان برای ترازنامه بوده و همگی یک خاصه یکسان را اندازه گیری می کنند. </a:t>
            </a:r>
          </a:p>
          <a:p>
            <a:pPr algn="r" rtl="1">
              <a:lnSpc>
                <a:spcPct val="107000"/>
              </a:lnSpc>
              <a:spcAft>
                <a:spcPts val="0"/>
              </a:spcAft>
            </a:pP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سود حسابداری مبتنی بر خالص ارزش فروش برابر با مجموع سود عملیاتی و سود و زیان حاصل از نگهداشت می باشد.</a:t>
            </a:r>
            <a:endParaRPr lang="en-US" sz="2000" b="1"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سود خالص حاصل از خالص ارزش فروش عاری از هرگونه خطای مربوط به زمان می باشد، زیرا</a:t>
            </a:r>
          </a:p>
          <a:p>
            <a:pPr algn="r" rtl="1">
              <a:lnSpc>
                <a:spcPct val="107000"/>
              </a:lnSpc>
              <a:spcAft>
                <a:spcPts val="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1. سود عملیاتی و سود و زیان حاصل از نگهداری در همان دوره ای که به وجود می آیند، گزارش می شوند. </a:t>
            </a:r>
          </a:p>
          <a:p>
            <a:pPr algn="r" rtl="1">
              <a:lnSpc>
                <a:spcPct val="107000"/>
              </a:lnSpc>
              <a:spcAft>
                <a:spcPts val="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 سود و زیان حاصل از نگهداری و سود و زیان عملیاتی متعلق به دوره های پیشین در سود دوره جاری تأثیری ندارند. </a:t>
            </a:r>
            <a:endParaRPr lang="en-US"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3690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یل 5"/>
          <p:cNvSpPr/>
          <p:nvPr/>
        </p:nvSpPr>
        <p:spPr>
          <a:xfrm>
            <a:off x="566671" y="2441685"/>
            <a:ext cx="10668106" cy="3797193"/>
          </a:xfrm>
          <a:prstGeom prst="rect">
            <a:avLst/>
          </a:prstGeom>
        </p:spPr>
        <p:txBody>
          <a:bodyPr wrap="square">
            <a:spAutoFit/>
          </a:bodyPr>
          <a:lstStyle/>
          <a:p>
            <a:pPr algn="justLow" rtl="1">
              <a:lnSpc>
                <a:spcPct val="150000"/>
              </a:lnSpc>
              <a:spcAft>
                <a:spcPts val="0"/>
              </a:spcAft>
            </a:pPr>
            <a:r>
              <a:rPr lang="fa-IR" b="1" dirty="0" smtClean="0">
                <a:effectLst/>
                <a:latin typeface="Calibri" panose="020F0502020204030204" pitchFamily="34" charset="0"/>
                <a:ea typeface="Calibri" panose="020F0502020204030204" pitchFamily="34" charset="0"/>
                <a:cs typeface="B Nazanin"/>
              </a:rPr>
              <a:t>اندازه گیری یکی از مهمترین بخش های هر تلاش علمی محسوب می شود. تا زمانی که نتوان یک پدیده را اندازه گیری کرد، دشوار است که بتوان آن را مورد ارزیابی قرار داد.</a:t>
            </a:r>
            <a:endParaRPr lang="en-US" b="1" dirty="0" smtClean="0">
              <a:effectLst/>
              <a:latin typeface="Calibri" panose="020F0502020204030204" pitchFamily="34" charset="0"/>
              <a:ea typeface="Calibri" panose="020F0502020204030204" pitchFamily="34" charset="0"/>
              <a:cs typeface="B Nazanin"/>
            </a:endParaRPr>
          </a:p>
          <a:p>
            <a:pPr algn="justLow" rtl="1">
              <a:lnSpc>
                <a:spcPct val="150000"/>
              </a:lnSpc>
              <a:spcAft>
                <a:spcPts val="0"/>
              </a:spcAft>
            </a:pPr>
            <a:r>
              <a:rPr lang="fa-IR" b="1" dirty="0" smtClean="0">
                <a:effectLst/>
                <a:latin typeface="Calibri" panose="020F0502020204030204" pitchFamily="34" charset="0"/>
                <a:ea typeface="Calibri" panose="020F0502020204030204" pitchFamily="34" charset="0"/>
                <a:cs typeface="B Nazanin"/>
              </a:rPr>
              <a:t>اندازه گیری چنان با حسابداری در آمیخته شده که نمی توان به سادگی این دو را از هم جدا کرد. </a:t>
            </a:r>
          </a:p>
          <a:p>
            <a:pPr algn="justLow" rtl="1">
              <a:lnSpc>
                <a:spcPct val="150000"/>
              </a:lnSpc>
              <a:spcAft>
                <a:spcPts val="0"/>
              </a:spcAft>
            </a:pPr>
            <a:r>
              <a:rPr lang="fa-IR" b="1" dirty="0" smtClean="0">
                <a:effectLst/>
                <a:latin typeface="Calibri" panose="020F0502020204030204" pitchFamily="34" charset="0"/>
                <a:ea typeface="Calibri" panose="020F0502020204030204" pitchFamily="34" charset="0"/>
                <a:cs typeface="B Nazanin"/>
              </a:rPr>
              <a:t>می توان اندازه گیری را مهمترین چالش حسابداری دانست.</a:t>
            </a:r>
            <a:endParaRPr lang="en-US" b="1" dirty="0" smtClean="0">
              <a:effectLst/>
              <a:latin typeface="Calibri" panose="020F0502020204030204" pitchFamily="34" charset="0"/>
              <a:ea typeface="Calibri" panose="020F0502020204030204" pitchFamily="34" charset="0"/>
              <a:cs typeface="B Nazanin"/>
            </a:endParaRPr>
          </a:p>
          <a:p>
            <a:pPr algn="justLow" rtl="1">
              <a:lnSpc>
                <a:spcPct val="150000"/>
              </a:lnSpc>
              <a:spcAft>
                <a:spcPts val="0"/>
              </a:spcAft>
            </a:pPr>
            <a:r>
              <a:rPr lang="fa-IR" b="1" dirty="0"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اندازه گیری را تخصیص عدد به خصوصیات یا ویژگی های </a:t>
            </a:r>
            <a:r>
              <a:rPr lang="fa-IR" b="1" dirty="0" err="1"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اشیاء</a:t>
            </a:r>
            <a:r>
              <a:rPr lang="fa-IR" b="1" dirty="0"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 مورد اندازه گیری تعریف نموده </a:t>
            </a:r>
            <a:r>
              <a:rPr lang="fa-IR" b="1" dirty="0" err="1"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اند</a:t>
            </a:r>
            <a:r>
              <a:rPr lang="fa-IR" b="1" dirty="0"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rPr>
              <a:t>.</a:t>
            </a:r>
            <a:endParaRPr lang="en-US" b="1" dirty="0" smtClean="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a:endParaRPr>
          </a:p>
          <a:p>
            <a:pPr algn="justLow" rtl="1">
              <a:lnSpc>
                <a:spcPct val="150000"/>
              </a:lnSpc>
              <a:spcAft>
                <a:spcPts val="0"/>
              </a:spcAft>
            </a:pPr>
            <a:r>
              <a:rPr lang="fa-IR" b="1" dirty="0" smtClean="0">
                <a:effectLst/>
                <a:latin typeface="Calibri" panose="020F0502020204030204" pitchFamily="34" charset="0"/>
                <a:ea typeface="Calibri" panose="020F0502020204030204" pitchFamily="34" charset="0"/>
                <a:cs typeface="B Nazanin"/>
              </a:rPr>
              <a:t>اندازه گیری با مفاهیم کمی گره خورده است. حسابداری نیز یک دانش کمی است یا حداقل دانشی است که جنبه های کمی آن بسیار پررنگ تر ازجنبه های کیفی آن می باشد. </a:t>
            </a:r>
          </a:p>
          <a:p>
            <a:pPr algn="justLow" rtl="1">
              <a:lnSpc>
                <a:spcPct val="150000"/>
              </a:lnSpc>
              <a:spcAft>
                <a:spcPts val="0"/>
              </a:spcAft>
            </a:pPr>
            <a:r>
              <a:rPr lang="fa-IR" b="1" dirty="0" smtClean="0">
                <a:effectLst/>
                <a:latin typeface="Calibri" panose="020F0502020204030204" pitchFamily="34" charset="0"/>
                <a:ea typeface="Calibri" panose="020F0502020204030204" pitchFamily="34" charset="0"/>
                <a:cs typeface="B Nazanin"/>
              </a:rPr>
              <a:t>گواه این وجود واحد پولی به عنوان یکی از فرضیات بدیهی در حسابداری است. به همین دلیل واحد اندازه گیری چالشهای تئوریک متعددی در حسابداری پدید آمده است.</a:t>
            </a:r>
            <a:endParaRPr lang="en-US" b="1" dirty="0">
              <a:effectLst/>
              <a:latin typeface="Calibri" panose="020F0502020204030204" pitchFamily="34" charset="0"/>
              <a:ea typeface="Calibri" panose="020F0502020204030204" pitchFamily="34" charset="0"/>
              <a:cs typeface="B Nazanin"/>
            </a:endParaRPr>
          </a:p>
        </p:txBody>
      </p:sp>
      <p:sp>
        <p:nvSpPr>
          <p:cNvPr id="8" name="Rectangle 7"/>
          <p:cNvSpPr/>
          <p:nvPr/>
        </p:nvSpPr>
        <p:spPr>
          <a:xfrm>
            <a:off x="8580415" y="749030"/>
            <a:ext cx="1063113"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مقدمه</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54487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2"/>
          <p:cNvGraphicFramePr>
            <a:graphicFrameLocks noGrp="1"/>
          </p:cNvGraphicFramePr>
          <p:nvPr>
            <p:extLst>
              <p:ext uri="{D42A27DB-BD31-4B8C-83A1-F6EECF244321}">
                <p14:modId xmlns:p14="http://schemas.microsoft.com/office/powerpoint/2010/main" val="3308163596"/>
              </p:ext>
            </p:extLst>
          </p:nvPr>
        </p:nvGraphicFramePr>
        <p:xfrm>
          <a:off x="589226" y="3292034"/>
          <a:ext cx="10822897" cy="2284518"/>
        </p:xfrm>
        <a:graphic>
          <a:graphicData uri="http://schemas.openxmlformats.org/drawingml/2006/table">
            <a:tbl>
              <a:tblPr rtl="1">
                <a:tableStyleId>{616DA210-FB5B-4158-B5E0-FEB733F419BA}</a:tableStyleId>
              </a:tblPr>
              <a:tblGrid>
                <a:gridCol w="1252397">
                  <a:extLst>
                    <a:ext uri="{9D8B030D-6E8A-4147-A177-3AD203B41FA5}">
                      <a16:colId xmlns:a16="http://schemas.microsoft.com/office/drawing/2014/main" val="20000"/>
                    </a:ext>
                  </a:extLst>
                </a:gridCol>
                <a:gridCol w="1290111">
                  <a:extLst>
                    <a:ext uri="{9D8B030D-6E8A-4147-A177-3AD203B41FA5}">
                      <a16:colId xmlns:a16="http://schemas.microsoft.com/office/drawing/2014/main" val="20001"/>
                    </a:ext>
                  </a:extLst>
                </a:gridCol>
                <a:gridCol w="2027504">
                  <a:extLst>
                    <a:ext uri="{9D8B030D-6E8A-4147-A177-3AD203B41FA5}">
                      <a16:colId xmlns:a16="http://schemas.microsoft.com/office/drawing/2014/main" val="20002"/>
                    </a:ext>
                  </a:extLst>
                </a:gridCol>
                <a:gridCol w="2204376">
                  <a:extLst>
                    <a:ext uri="{9D8B030D-6E8A-4147-A177-3AD203B41FA5}">
                      <a16:colId xmlns:a16="http://schemas.microsoft.com/office/drawing/2014/main" val="20003"/>
                    </a:ext>
                  </a:extLst>
                </a:gridCol>
                <a:gridCol w="2204376">
                  <a:extLst>
                    <a:ext uri="{9D8B030D-6E8A-4147-A177-3AD203B41FA5}">
                      <a16:colId xmlns:a16="http://schemas.microsoft.com/office/drawing/2014/main" val="20004"/>
                    </a:ext>
                  </a:extLst>
                </a:gridCol>
                <a:gridCol w="1844133">
                  <a:extLst>
                    <a:ext uri="{9D8B030D-6E8A-4147-A177-3AD203B41FA5}">
                      <a16:colId xmlns:a16="http://schemas.microsoft.com/office/drawing/2014/main" val="20005"/>
                    </a:ext>
                  </a:extLst>
                </a:gridCol>
              </a:tblGrid>
              <a:tr h="571130">
                <a:tc gridSpan="2">
                  <a:txBody>
                    <a:bodyPr/>
                    <a:lstStyle/>
                    <a:p>
                      <a:pPr algn="ctr" rtl="1">
                        <a:lnSpc>
                          <a:spcPct val="107000"/>
                        </a:lnSpc>
                        <a:spcAft>
                          <a:spcPts val="0"/>
                        </a:spcAft>
                      </a:pPr>
                      <a:r>
                        <a:rPr lang="fa-IR" sz="1800" b="1" dirty="0">
                          <a:effectLst/>
                          <a:cs typeface="B Nazanin" panose="00000400000000000000" pitchFamily="2" charset="-78"/>
                        </a:rPr>
                        <a:t>خطای مربوط به زمان</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خطای مربوط به واحد اندازه گیری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gridSpan="2">
                  <a:txBody>
                    <a:bodyPr/>
                    <a:lstStyle/>
                    <a:p>
                      <a:pPr algn="ctr" rtl="1">
                        <a:lnSpc>
                          <a:spcPct val="107000"/>
                        </a:lnSpc>
                        <a:spcAft>
                          <a:spcPts val="0"/>
                        </a:spcAft>
                      </a:pPr>
                      <a:r>
                        <a:rPr lang="fa-IR" sz="1800" b="1" dirty="0">
                          <a:effectLst/>
                          <a:cs typeface="B Nazanin" panose="00000400000000000000" pitchFamily="2" charset="-78"/>
                        </a:rPr>
                        <a:t>تفسیر پذیری</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مربوط بودن</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571130">
                <a:tc>
                  <a:txBody>
                    <a:bodyPr/>
                    <a:lstStyle/>
                    <a:p>
                      <a:pPr algn="ctr" rtl="1">
                        <a:lnSpc>
                          <a:spcPct val="107000"/>
                        </a:lnSpc>
                        <a:spcAft>
                          <a:spcPts val="0"/>
                        </a:spcAft>
                      </a:pPr>
                      <a:r>
                        <a:rPr lang="fa-IR" sz="1800" b="1">
                          <a:effectLst/>
                          <a:cs typeface="B Nazanin" panose="00000400000000000000" pitchFamily="2" charset="-78"/>
                        </a:rPr>
                        <a:t>سود عملیاتی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سود نگهداشت</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tc>
                  <a:txBody>
                    <a:bodyPr/>
                    <a:lstStyle/>
                    <a:p>
                      <a:pPr algn="ctr" rtl="1">
                        <a:lnSpc>
                          <a:spcPct val="107000"/>
                        </a:lnSpc>
                        <a:spcAft>
                          <a:spcPts val="0"/>
                        </a:spcAft>
                      </a:pPr>
                      <a:r>
                        <a:rPr lang="fa-IR" sz="1800" b="1">
                          <a:effectLst/>
                          <a:cs typeface="B Nazanin" panose="00000400000000000000" pitchFamily="2" charset="-78"/>
                        </a:rPr>
                        <a:t>واحد پولی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واحد کالایی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1142258">
                <a:tc>
                  <a:txBody>
                    <a:bodyPr/>
                    <a:lstStyle/>
                    <a:p>
                      <a:pPr algn="ctr" rtl="1">
                        <a:lnSpc>
                          <a:spcPct val="107000"/>
                        </a:lnSpc>
                        <a:spcAft>
                          <a:spcPts val="0"/>
                        </a:spcAft>
                      </a:pPr>
                      <a:r>
                        <a:rPr lang="fa-IR" sz="1800" b="1">
                          <a:effectLst/>
                          <a:cs typeface="B Nazanin" panose="00000400000000000000" pitchFamily="2" charset="-78"/>
                        </a:rPr>
                        <a:t>ندارد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ندارد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صورت سود و زیان قابل تفسیر می باشد.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ارقام دارایی ها قابل تفسیر می باشد.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ارقام دارایی ها مربوط می باشد.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5" name="مستطیل 3"/>
          <p:cNvSpPr/>
          <p:nvPr/>
        </p:nvSpPr>
        <p:spPr>
          <a:xfrm>
            <a:off x="1009099" y="997264"/>
            <a:ext cx="9288120" cy="487506"/>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تجزیه و تحلیل صورتهای مالی تهیه شده بر اساس الگوی خالص ارزش فروش </a:t>
            </a:r>
            <a:r>
              <a:rPr lang="fa-IR" sz="2400" dirty="0" err="1">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بازیافتنی</a:t>
            </a:r>
            <a:endParaRPr lang="en-US"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22730126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540913" y="2801184"/>
            <a:ext cx="11362827" cy="2053639"/>
          </a:xfrm>
          <a:prstGeom prst="rect">
            <a:avLst/>
          </a:prstGeom>
        </p:spPr>
        <p:txBody>
          <a:bodyPr wrap="square">
            <a:spAutoFit/>
          </a:bodyPr>
          <a:lstStyle/>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اگر </a:t>
            </a:r>
            <a:r>
              <a:rPr lang="fa-IR" sz="2000" b="1" dirty="0">
                <a:latin typeface="Calibri" panose="020F0502020204030204" pitchFamily="34" charset="0"/>
                <a:ea typeface="Calibri" panose="020F0502020204030204" pitchFamily="34" charset="0"/>
                <a:cs typeface="B Nazanin" panose="00000400000000000000" pitchFamily="2" charset="-78"/>
              </a:rPr>
              <a:t>چه رویکرد بهای تاریخی باور غالب در آمریکا می باشد ولی به دلیل شرایط تورمی،‌ کشورهای مختلف اقدام به جستجوی رویکردی مقابل این رویکرد نمودند.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در </a:t>
            </a:r>
            <a:r>
              <a:rPr lang="fa-IR" sz="2000" b="1" dirty="0">
                <a:latin typeface="Calibri" panose="020F0502020204030204" pitchFamily="34" charset="0"/>
                <a:ea typeface="Calibri" panose="020F0502020204030204" pitchFamily="34" charset="0"/>
                <a:cs typeface="B Nazanin" panose="00000400000000000000" pitchFamily="2" charset="-78"/>
              </a:rPr>
              <a:t>دوره تورمی، مبالغ اندازه گیری شده بر مبنای بهای تاریخی عموماً ارتباط کمی با واقعیت های اقتصادی دارند.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حسابداری </a:t>
            </a:r>
            <a:r>
              <a:rPr lang="fa-IR" sz="2000" b="1" dirty="0">
                <a:latin typeface="Calibri" panose="020F0502020204030204" pitchFamily="34" charset="0"/>
                <a:ea typeface="Calibri" panose="020F0502020204030204" pitchFamily="34" charset="0"/>
                <a:cs typeface="B Nazanin" panose="00000400000000000000" pitchFamily="2" charset="-78"/>
              </a:rPr>
              <a:t>بهای تاریخی تعدیل شده تر بابت تغییر در سطح عمومی قیمت ها در واقع همان رویکرد بهای تاریخی است با این تفاوت که در آن فرض ثبات واحد پولی در نظر گرفته نشده و قیمتها بر اساس تغییر ایجاد شده در سطح عمومی قیمتها تعدیل می شوند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19686" y="884185"/>
            <a:ext cx="9547807" cy="553357"/>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8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بهای تاریخی تعدیل شده از بابت تغییر در سطح عمومی قیمت ها:</a:t>
            </a:r>
            <a:endParaRPr lang="en-US" sz="28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88" y="4700789"/>
            <a:ext cx="2011348" cy="1783724"/>
          </a:xfrm>
          <a:prstGeom prst="ellipse">
            <a:avLst/>
          </a:prstGeom>
          <a:ln>
            <a:noFill/>
          </a:ln>
          <a:effectLst>
            <a:softEdge rad="112500"/>
          </a:effectLst>
        </p:spPr>
      </p:pic>
    </p:spTree>
    <p:extLst>
      <p:ext uri="{BB962C8B-B14F-4D97-AF65-F5344CB8AC3E}">
        <p14:creationId xmlns:p14="http://schemas.microsoft.com/office/powerpoint/2010/main" val="834506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9707" y="2815716"/>
            <a:ext cx="9607639" cy="2463367"/>
          </a:xfrm>
          <a:prstGeom prst="rect">
            <a:avLst/>
          </a:prstGeom>
        </p:spPr>
        <p:txBody>
          <a:bodyPr wrap="square">
            <a:spAutoFit/>
          </a:bodyPr>
          <a:lstStyle/>
          <a:p>
            <a:pPr algn="r" rtl="1">
              <a:lnSpc>
                <a:spcPct val="107000"/>
              </a:lnSpc>
              <a:spcAft>
                <a:spcPts val="0"/>
              </a:spcAft>
            </a:pPr>
            <a:r>
              <a:rPr lang="fa-IR" sz="2400" b="1" dirty="0">
                <a:latin typeface="Calibri" panose="020F0502020204030204" pitchFamily="34" charset="0"/>
                <a:ea typeface="Calibri" panose="020F0502020204030204" pitchFamily="34" charset="0"/>
                <a:cs typeface="B Nazanin" panose="00000400000000000000" pitchFamily="2" charset="-78"/>
              </a:rPr>
              <a:t>ویژگی های این الگو</a:t>
            </a:r>
            <a:r>
              <a:rPr lang="fa-IR" sz="2400" b="1" dirty="0" smtClean="0">
                <a:latin typeface="Calibri" panose="020F0502020204030204" pitchFamily="34" charset="0"/>
                <a:ea typeface="Calibri" panose="020F0502020204030204" pitchFamily="34" charset="0"/>
                <a:cs typeface="B Nazanin" panose="00000400000000000000" pitchFamily="2" charset="-78"/>
              </a:rPr>
              <a:t>:</a:t>
            </a:r>
          </a:p>
          <a:p>
            <a:pPr algn="r" rtl="1">
              <a:lnSpc>
                <a:spcPct val="107000"/>
              </a:lnSpc>
              <a:spcAft>
                <a:spcPts val="0"/>
              </a:spcAft>
            </a:pPr>
            <a:endParaRPr lang="fa-IR" sz="24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1. استفاده از بهای تاریخی به عنوان یکی از خاصه های عناصر تشکیل دهنده صورتهای مالی</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 استفاده از واحد پولی ثابت به عنوان سنجش </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 رعایت اصل تطابق</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4. رعایت اصل تحقق</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96" y="4603317"/>
            <a:ext cx="2326783" cy="2021233"/>
          </a:xfrm>
          <a:prstGeom prst="ellipse">
            <a:avLst/>
          </a:prstGeom>
          <a:ln>
            <a:noFill/>
          </a:ln>
          <a:effectLst>
            <a:softEdge rad="112500"/>
          </a:effectLst>
        </p:spPr>
      </p:pic>
    </p:spTree>
    <p:extLst>
      <p:ext uri="{BB962C8B-B14F-4D97-AF65-F5344CB8AC3E}">
        <p14:creationId xmlns:p14="http://schemas.microsoft.com/office/powerpoint/2010/main" val="1911496301"/>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914400" y="2987033"/>
            <a:ext cx="10642805" cy="1695849"/>
          </a:xfrm>
          <a:prstGeom prst="rect">
            <a:avLst/>
          </a:prstGeom>
        </p:spPr>
        <p:txBody>
          <a:bodyPr wrap="square">
            <a:spAutoFit/>
          </a:bodyPr>
          <a:lstStyle/>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در این رویکرد سود حاصل تفاوت بین درآمدهای تحقق یافته و هزینه های مبتنی بر بهای تاریخی می باشد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Calibri" panose="020F0502020204030204" pitchFamily="34" charset="0"/>
                <a:ea typeface="Calibri" panose="020F0502020204030204" pitchFamily="34" charset="0"/>
                <a:cs typeface="B Nazanin" panose="00000400000000000000" pitchFamily="2" charset="-78"/>
              </a:rPr>
              <a:t>که هر دو بر حسب واحد قدرت خرید عمومی تعدیل شده اند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rtl="1"/>
            <a:r>
              <a:rPr lang="fa-IR" sz="2000" b="1" dirty="0">
                <a:latin typeface="Calibri" panose="020F0502020204030204" pitchFamily="34" charset="0"/>
                <a:ea typeface="Calibri" panose="020F0502020204030204" pitchFamily="34" charset="0"/>
                <a:cs typeface="B Nazanin" panose="00000400000000000000" pitchFamily="2" charset="-78"/>
              </a:rPr>
              <a:t>صورتهای مالی تهیه شده بر اساس بهای تاریخی تعدیل شده از بابت تغییر در سطح عمومی قیمتها بر اساس مفهوم نگهداشت سرمایه مالی با </a:t>
            </a:r>
            <a:r>
              <a:rPr lang="fa-IR" sz="2000" b="1" dirty="0" err="1">
                <a:latin typeface="Calibri" panose="020F0502020204030204" pitchFamily="34" charset="0"/>
                <a:ea typeface="Calibri" panose="020F0502020204030204" pitchFamily="34" charset="0"/>
                <a:cs typeface="B Nazanin" panose="00000400000000000000" pitchFamily="2" charset="-78"/>
              </a:rPr>
              <a:t>درنظر</a:t>
            </a:r>
            <a:r>
              <a:rPr lang="fa-IR" sz="2000" b="1" dirty="0">
                <a:latin typeface="Calibri" panose="020F0502020204030204" pitchFamily="34" charset="0"/>
                <a:ea typeface="Calibri" panose="020F0502020204030204" pitchFamily="34" charset="0"/>
                <a:cs typeface="B Nazanin" panose="00000400000000000000" pitchFamily="2" charset="-78"/>
              </a:rPr>
              <a:t> گرفتن واحد پول ثابت قابل تغییر می باشند. </a:t>
            </a:r>
            <a:endParaRPr lang="en-US"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74" y="4293096"/>
            <a:ext cx="1508194" cy="193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6659131"/>
      </p:ext>
    </p:extLst>
  </p:cSld>
  <p:clrMapOvr>
    <a:masterClrMapping/>
  </p:clrMapOvr>
  <p:transition spd="slow">
    <p:comb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2"/>
          <p:cNvGraphicFramePr>
            <a:graphicFrameLocks noGrp="1"/>
          </p:cNvGraphicFramePr>
          <p:nvPr>
            <p:extLst>
              <p:ext uri="{D42A27DB-BD31-4B8C-83A1-F6EECF244321}">
                <p14:modId xmlns:p14="http://schemas.microsoft.com/office/powerpoint/2010/main" val="3187241368"/>
              </p:ext>
            </p:extLst>
          </p:nvPr>
        </p:nvGraphicFramePr>
        <p:xfrm>
          <a:off x="680891" y="3221618"/>
          <a:ext cx="10807909" cy="2625390"/>
        </p:xfrm>
        <a:graphic>
          <a:graphicData uri="http://schemas.openxmlformats.org/drawingml/2006/table">
            <a:tbl>
              <a:tblPr rtl="1">
                <a:tableStyleId>{616DA210-FB5B-4158-B5E0-FEB733F419BA}</a:tableStyleId>
              </a:tblPr>
              <a:tblGrid>
                <a:gridCol w="1250665">
                  <a:extLst>
                    <a:ext uri="{9D8B030D-6E8A-4147-A177-3AD203B41FA5}">
                      <a16:colId xmlns:a16="http://schemas.microsoft.com/office/drawing/2014/main" val="20000"/>
                    </a:ext>
                  </a:extLst>
                </a:gridCol>
                <a:gridCol w="1288325">
                  <a:extLst>
                    <a:ext uri="{9D8B030D-6E8A-4147-A177-3AD203B41FA5}">
                      <a16:colId xmlns:a16="http://schemas.microsoft.com/office/drawing/2014/main" val="20001"/>
                    </a:ext>
                  </a:extLst>
                </a:gridCol>
                <a:gridCol w="2024697">
                  <a:extLst>
                    <a:ext uri="{9D8B030D-6E8A-4147-A177-3AD203B41FA5}">
                      <a16:colId xmlns:a16="http://schemas.microsoft.com/office/drawing/2014/main" val="20002"/>
                    </a:ext>
                  </a:extLst>
                </a:gridCol>
                <a:gridCol w="2201322">
                  <a:extLst>
                    <a:ext uri="{9D8B030D-6E8A-4147-A177-3AD203B41FA5}">
                      <a16:colId xmlns:a16="http://schemas.microsoft.com/office/drawing/2014/main" val="20003"/>
                    </a:ext>
                  </a:extLst>
                </a:gridCol>
                <a:gridCol w="2201322">
                  <a:extLst>
                    <a:ext uri="{9D8B030D-6E8A-4147-A177-3AD203B41FA5}">
                      <a16:colId xmlns:a16="http://schemas.microsoft.com/office/drawing/2014/main" val="20004"/>
                    </a:ext>
                  </a:extLst>
                </a:gridCol>
                <a:gridCol w="1841578">
                  <a:extLst>
                    <a:ext uri="{9D8B030D-6E8A-4147-A177-3AD203B41FA5}">
                      <a16:colId xmlns:a16="http://schemas.microsoft.com/office/drawing/2014/main" val="20005"/>
                    </a:ext>
                  </a:extLst>
                </a:gridCol>
              </a:tblGrid>
              <a:tr h="629740">
                <a:tc gridSpan="2">
                  <a:txBody>
                    <a:bodyPr/>
                    <a:lstStyle/>
                    <a:p>
                      <a:pPr algn="ctr" rtl="1">
                        <a:lnSpc>
                          <a:spcPct val="107000"/>
                        </a:lnSpc>
                        <a:spcAft>
                          <a:spcPts val="0"/>
                        </a:spcAft>
                      </a:pPr>
                      <a:r>
                        <a:rPr lang="fa-IR" sz="1800" b="1" dirty="0">
                          <a:effectLst/>
                          <a:cs typeface="B Nazanin" panose="00000400000000000000" pitchFamily="2" charset="-78"/>
                        </a:rPr>
                        <a:t>خطای مربوط به زمان</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خطای مربوط به واحد اندازه گیری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gridSpan="2">
                  <a:txBody>
                    <a:bodyPr/>
                    <a:lstStyle/>
                    <a:p>
                      <a:pPr algn="ctr" rtl="1">
                        <a:lnSpc>
                          <a:spcPct val="107000"/>
                        </a:lnSpc>
                        <a:spcAft>
                          <a:spcPts val="0"/>
                        </a:spcAft>
                      </a:pPr>
                      <a:r>
                        <a:rPr lang="fa-IR" sz="1800" b="1">
                          <a:effectLst/>
                          <a:cs typeface="B Nazanin" panose="00000400000000000000" pitchFamily="2" charset="-78"/>
                        </a:rPr>
                        <a:t>تفسیر پذیری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مربوط بودن</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736170">
                <a:tc>
                  <a:txBody>
                    <a:bodyPr/>
                    <a:lstStyle/>
                    <a:p>
                      <a:pPr algn="ctr" rtl="1">
                        <a:lnSpc>
                          <a:spcPct val="107000"/>
                        </a:lnSpc>
                        <a:spcAft>
                          <a:spcPts val="0"/>
                        </a:spcAft>
                      </a:pPr>
                      <a:r>
                        <a:rPr lang="fa-IR" sz="1800" b="1">
                          <a:effectLst/>
                          <a:cs typeface="B Nazanin" panose="00000400000000000000" pitchFamily="2" charset="-78"/>
                        </a:rPr>
                        <a:t>سود عملیاتی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سود نگهداشت</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tc>
                  <a:txBody>
                    <a:bodyPr/>
                    <a:lstStyle/>
                    <a:p>
                      <a:pPr algn="ctr" rtl="1">
                        <a:lnSpc>
                          <a:spcPct val="107000"/>
                        </a:lnSpc>
                        <a:spcAft>
                          <a:spcPts val="0"/>
                        </a:spcAft>
                      </a:pPr>
                      <a:r>
                        <a:rPr lang="fa-IR" sz="1800" b="1">
                          <a:effectLst/>
                          <a:cs typeface="B Nazanin" panose="00000400000000000000" pitchFamily="2" charset="-78"/>
                        </a:rPr>
                        <a:t>واحد پولی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واحد کالایی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1259480">
                <a:tc>
                  <a:txBody>
                    <a:bodyPr/>
                    <a:lstStyle/>
                    <a:p>
                      <a:pPr algn="ctr" rtl="1">
                        <a:lnSpc>
                          <a:spcPct val="107000"/>
                        </a:lnSpc>
                        <a:spcAft>
                          <a:spcPts val="0"/>
                        </a:spcAft>
                      </a:pPr>
                      <a:r>
                        <a:rPr lang="fa-IR" sz="1800" b="1" dirty="0" smtClean="0">
                          <a:effectLst/>
                          <a:cs typeface="B Nazanin" panose="00000400000000000000" pitchFamily="2" charset="-78"/>
                        </a:rPr>
                        <a:t>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ندارد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تنها وجوه نقد، داراییها</a:t>
                      </a:r>
                      <a:r>
                        <a:rPr lang="fa-IR" sz="1800" b="1" baseline="0" dirty="0" smtClean="0">
                          <a:effectLst/>
                          <a:cs typeface="B Nazanin" panose="00000400000000000000" pitchFamily="2" charset="-78"/>
                        </a:rPr>
                        <a:t> و بدهیهای پولی مربوط می باشند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5" name="مستطیل 3"/>
          <p:cNvSpPr/>
          <p:nvPr/>
        </p:nvSpPr>
        <p:spPr>
          <a:xfrm>
            <a:off x="1019593" y="1264185"/>
            <a:ext cx="9720931" cy="421654"/>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0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تجزیه و تحلیل صورتهای مالی تهیه شده بر اساس الگوی بهای تاریخی تعدیل شده از بابت سطح عمومی قیمتها</a:t>
            </a:r>
            <a:endParaRPr lang="en-US" sz="20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1009004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383586" y="2536278"/>
            <a:ext cx="11182661" cy="2046714"/>
          </a:xfrm>
          <a:prstGeom prst="rect">
            <a:avLst/>
          </a:prstGeom>
        </p:spPr>
        <p:txBody>
          <a:bodyPr wrap="square">
            <a:spAutoFit/>
          </a:bodyPr>
          <a:lstStyle/>
          <a:p>
            <a:pPr algn="r"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ویژگی </a:t>
            </a:r>
            <a:r>
              <a:rPr lang="fa-IR" sz="2000" b="1" dirty="0">
                <a:latin typeface="Calibri" panose="020F0502020204030204" pitchFamily="34" charset="0"/>
                <a:ea typeface="Calibri" panose="020F0502020204030204" pitchFamily="34" charset="0"/>
                <a:cs typeface="B Nazanin" panose="00000400000000000000" pitchFamily="2" charset="-78"/>
              </a:rPr>
              <a:t>های این الگو:</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1. استفاده از بهای جایگزینی به عنوان یک از خاصه های عناصر تشکیل دهنده صورتهای مالی.</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 استفاده از واحد پول ثابت به عنوان واحد سنجش.</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 رعایت اصل تحقق.</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4. تقسیم بندی دو گانه سود عملیاتی و سود واقعی تحقق یافته حاصل از نگهداشت.</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5. تقسیم بندی دو گانه سود و زیان تحقق یافته و تحقق نیافته واقعی حاصل از نگهداشت.</a:t>
            </a:r>
            <a:endParaRPr lang="en-US" sz="2000" dirty="0">
              <a:effectLst>
                <a:outerShdw blurRad="38100" dist="38100" dir="2700000" algn="tl">
                  <a:srgbClr val="000000">
                    <a:alpha val="43137"/>
                  </a:srgbClr>
                </a:outerShdw>
              </a:effectLst>
            </a:endParaRPr>
          </a:p>
        </p:txBody>
      </p:sp>
      <p:sp>
        <p:nvSpPr>
          <p:cNvPr id="4" name="Rectangle 3"/>
          <p:cNvSpPr/>
          <p:nvPr/>
        </p:nvSpPr>
        <p:spPr>
          <a:xfrm>
            <a:off x="1596955" y="884183"/>
            <a:ext cx="8755922" cy="487506"/>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مبتنی بر بهای جاری تعدیل شده از بابت تغییر در سطح عمومی قیمتها:</a:t>
            </a:r>
            <a:endParaRPr lang="en-US"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789040"/>
            <a:ext cx="1859107" cy="1742639"/>
          </a:xfrm>
          <a:prstGeom prst="ellipse">
            <a:avLst/>
          </a:prstGeom>
          <a:ln w="190500" cap="rnd">
            <a:solidFill>
              <a:srgbClr val="C8C6BD"/>
            </a:solidFill>
            <a:prstDash val="solid"/>
          </a:ln>
          <a:effectLst>
            <a:outerShdw blurRad="127000" algn="bl" rotWithShape="0">
              <a:srgbClr val="000000"/>
            </a:outerShdw>
            <a:reflection blurRad="6350" stA="50000" endA="300" endPos="90000" dir="5400000" sy="-100000" algn="bl" rotWithShape="0"/>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8164930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682579" y="2509947"/>
            <a:ext cx="11017981" cy="2640723"/>
          </a:xfrm>
          <a:prstGeom prst="rect">
            <a:avLst/>
          </a:prstGeom>
        </p:spPr>
        <p:txBody>
          <a:bodyPr wrap="square">
            <a:spAutoFit/>
          </a:bodyPr>
          <a:lstStyle/>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سود حاصل در این الگو برابر با </a:t>
            </a:r>
            <a:r>
              <a:rPr lang="fa-IR" sz="2000"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تفاوت بین درآمد تحقق یافته و هزینه های مبتنی بر بهای جایگزینی </a:t>
            </a:r>
            <a:r>
              <a:rPr lang="fa-IR" sz="2000" b="1" dirty="0">
                <a:latin typeface="Calibri" panose="020F0502020204030204" pitchFamily="34" charset="0"/>
                <a:ea typeface="Calibri" panose="020F0502020204030204" pitchFamily="34" charset="0"/>
                <a:cs typeface="B Nazanin" panose="00000400000000000000" pitchFamily="2" charset="-78"/>
              </a:rPr>
              <a:t>می باشد، که هر دو بر حسب واحد قدرت خرید عمومی بیان می شوند. به همین شیوه در صورتهای مالی این الگو سود و زیان غیر واقعی حاصل از نگهداشت به دست می آید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r>
              <a:rPr lang="fa-IR" sz="2000" b="1" dirty="0">
                <a:latin typeface="Calibri" panose="020F0502020204030204" pitchFamily="34" charset="0"/>
                <a:ea typeface="Calibri" panose="020F0502020204030204" pitchFamily="34" charset="0"/>
                <a:cs typeface="B Nazanin" panose="00000400000000000000" pitchFamily="2" charset="-78"/>
              </a:rPr>
              <a:t>سود حاصل در این مورد نیز درست همانند سود حاصل از بهای جایگزینی دارای خطای مربوط به زمان است</a:t>
            </a:r>
            <a:r>
              <a:rPr lang="fa-IR" sz="2000" b="1" dirty="0" smtClean="0">
                <a:latin typeface="Calibri" panose="020F0502020204030204" pitchFamily="34" charset="0"/>
                <a:ea typeface="Calibri" panose="020F0502020204030204" pitchFamily="34" charset="0"/>
                <a:cs typeface="B Nazanin" panose="00000400000000000000" pitchFamily="2" charset="-78"/>
              </a:rPr>
              <a:t>.</a:t>
            </a:r>
          </a:p>
          <a:p>
            <a:pPr algn="just" rtl="1"/>
            <a:r>
              <a:rPr lang="fa-IR" sz="2000" b="1" dirty="0" smtClean="0">
                <a:latin typeface="Calibri" panose="020F0502020204030204" pitchFamily="34" charset="0"/>
                <a:ea typeface="Calibri" panose="020F0502020204030204" pitchFamily="34" charset="0"/>
                <a:cs typeface="B Nazanin" panose="00000400000000000000" pitchFamily="2" charset="-78"/>
              </a:rPr>
              <a:t>همچنین </a:t>
            </a:r>
            <a:r>
              <a:rPr lang="fa-IR" sz="2000" b="1" dirty="0">
                <a:latin typeface="Calibri" panose="020F0502020204030204" pitchFamily="34" charset="0"/>
                <a:ea typeface="Calibri" panose="020F0502020204030204" pitchFamily="34" charset="0"/>
                <a:cs typeface="B Nazanin" panose="00000400000000000000" pitchFamily="2" charset="-78"/>
              </a:rPr>
              <a:t>این رقم هیچ نوع خطای اندازه گیری را در خود نمی بیند، زیرا تغییر در سطح عمومی قیمتها را به حساب می آورد.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r>
              <a:rPr lang="fa-IR" sz="2000" b="1" dirty="0" smtClean="0">
                <a:latin typeface="Calibri" panose="020F0502020204030204" pitchFamily="34" charset="0"/>
                <a:ea typeface="Calibri" panose="020F0502020204030204" pitchFamily="34" charset="0"/>
                <a:cs typeface="B Nazanin" panose="00000400000000000000" pitchFamily="2" charset="-78"/>
              </a:rPr>
              <a:t>گذشته </a:t>
            </a:r>
            <a:r>
              <a:rPr lang="fa-IR" sz="2000" b="1" dirty="0">
                <a:latin typeface="Calibri" panose="020F0502020204030204" pitchFamily="34" charset="0"/>
                <a:ea typeface="Calibri" panose="020F0502020204030204" pitchFamily="34" charset="0"/>
                <a:cs typeface="B Nazanin" panose="00000400000000000000" pitchFamily="2" charset="-78"/>
              </a:rPr>
              <a:t>از این، در محاسبه سود، تغییر در سطح قیمت اقلام خاص نیز منظور می شود. زیرا بهای جایگزینی به عنوان یکی از </a:t>
            </a:r>
            <a:r>
              <a:rPr lang="fa-IR" sz="2000"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خاصه های عناصر تشکیل دهنده صورتهای مالی </a:t>
            </a:r>
            <a:r>
              <a:rPr lang="fa-IR" sz="2000" b="1" dirty="0">
                <a:latin typeface="Calibri" panose="020F0502020204030204" pitchFamily="34" charset="0"/>
                <a:ea typeface="Calibri" panose="020F0502020204030204" pitchFamily="34" charset="0"/>
                <a:cs typeface="B Nazanin" panose="00000400000000000000" pitchFamily="2" charset="-78"/>
              </a:rPr>
              <a:t>به حساب می آید.</a:t>
            </a:r>
            <a:endParaRPr lang="en-US" sz="2000" dirty="0"/>
          </a:p>
        </p:txBody>
      </p:sp>
    </p:spTree>
    <p:extLst>
      <p:ext uri="{BB962C8B-B14F-4D97-AF65-F5344CB8AC3E}">
        <p14:creationId xmlns:p14="http://schemas.microsoft.com/office/powerpoint/2010/main" val="1348523474"/>
      </p:ext>
    </p:extLst>
  </p:cSld>
  <p:clrMapOvr>
    <a:masterClrMapping/>
  </p:clrMapOvr>
  <p:transition spd="slow">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2"/>
          <p:cNvGraphicFramePr>
            <a:graphicFrameLocks noGrp="1"/>
          </p:cNvGraphicFramePr>
          <p:nvPr>
            <p:extLst>
              <p:ext uri="{D42A27DB-BD31-4B8C-83A1-F6EECF244321}">
                <p14:modId xmlns:p14="http://schemas.microsoft.com/office/powerpoint/2010/main" val="2296717735"/>
              </p:ext>
            </p:extLst>
          </p:nvPr>
        </p:nvGraphicFramePr>
        <p:xfrm>
          <a:off x="583677" y="3205783"/>
          <a:ext cx="11212644" cy="2448042"/>
        </p:xfrm>
        <a:graphic>
          <a:graphicData uri="http://schemas.openxmlformats.org/drawingml/2006/table">
            <a:tbl>
              <a:tblPr rtl="1">
                <a:tableStyleId>{616DA210-FB5B-4158-B5E0-FEB733F419BA}</a:tableStyleId>
              </a:tblPr>
              <a:tblGrid>
                <a:gridCol w="1297495">
                  <a:extLst>
                    <a:ext uri="{9D8B030D-6E8A-4147-A177-3AD203B41FA5}">
                      <a16:colId xmlns:a16="http://schemas.microsoft.com/office/drawing/2014/main" val="20000"/>
                    </a:ext>
                  </a:extLst>
                </a:gridCol>
                <a:gridCol w="1336573">
                  <a:extLst>
                    <a:ext uri="{9D8B030D-6E8A-4147-A177-3AD203B41FA5}">
                      <a16:colId xmlns:a16="http://schemas.microsoft.com/office/drawing/2014/main" val="20001"/>
                    </a:ext>
                  </a:extLst>
                </a:gridCol>
                <a:gridCol w="2100517">
                  <a:extLst>
                    <a:ext uri="{9D8B030D-6E8A-4147-A177-3AD203B41FA5}">
                      <a16:colId xmlns:a16="http://schemas.microsoft.com/office/drawing/2014/main" val="20002"/>
                    </a:ext>
                  </a:extLst>
                </a:gridCol>
                <a:gridCol w="2283758">
                  <a:extLst>
                    <a:ext uri="{9D8B030D-6E8A-4147-A177-3AD203B41FA5}">
                      <a16:colId xmlns:a16="http://schemas.microsoft.com/office/drawing/2014/main" val="20003"/>
                    </a:ext>
                  </a:extLst>
                </a:gridCol>
                <a:gridCol w="2283758">
                  <a:extLst>
                    <a:ext uri="{9D8B030D-6E8A-4147-A177-3AD203B41FA5}">
                      <a16:colId xmlns:a16="http://schemas.microsoft.com/office/drawing/2014/main" val="20004"/>
                    </a:ext>
                  </a:extLst>
                </a:gridCol>
                <a:gridCol w="1910543">
                  <a:extLst>
                    <a:ext uri="{9D8B030D-6E8A-4147-A177-3AD203B41FA5}">
                      <a16:colId xmlns:a16="http://schemas.microsoft.com/office/drawing/2014/main" val="20005"/>
                    </a:ext>
                  </a:extLst>
                </a:gridCol>
              </a:tblGrid>
              <a:tr h="816014">
                <a:tc gridSpan="2">
                  <a:txBody>
                    <a:bodyPr/>
                    <a:lstStyle/>
                    <a:p>
                      <a:pPr algn="ctr" rtl="1">
                        <a:lnSpc>
                          <a:spcPct val="107000"/>
                        </a:lnSpc>
                        <a:spcAft>
                          <a:spcPts val="0"/>
                        </a:spcAft>
                      </a:pPr>
                      <a:r>
                        <a:rPr lang="fa-IR" sz="1800" b="1" dirty="0">
                          <a:effectLst/>
                          <a:cs typeface="B Nazanin" panose="00000400000000000000" pitchFamily="2" charset="-78"/>
                        </a:rPr>
                        <a:t>خطای مربوط به زمان</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خطای مربوط به واحد اندازه گیری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gridSpan="2">
                  <a:txBody>
                    <a:bodyPr/>
                    <a:lstStyle/>
                    <a:p>
                      <a:pPr algn="ctr" rtl="1">
                        <a:lnSpc>
                          <a:spcPct val="107000"/>
                        </a:lnSpc>
                        <a:spcAft>
                          <a:spcPts val="0"/>
                        </a:spcAft>
                      </a:pPr>
                      <a:r>
                        <a:rPr lang="fa-IR" sz="1800" b="1" dirty="0">
                          <a:effectLst/>
                          <a:cs typeface="B Nazanin" panose="00000400000000000000" pitchFamily="2" charset="-78"/>
                        </a:rPr>
                        <a:t>تفسیر پذیری</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مربوط بودن</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816014">
                <a:tc>
                  <a:txBody>
                    <a:bodyPr/>
                    <a:lstStyle/>
                    <a:p>
                      <a:pPr algn="ctr" rtl="1">
                        <a:lnSpc>
                          <a:spcPct val="107000"/>
                        </a:lnSpc>
                        <a:spcAft>
                          <a:spcPts val="0"/>
                        </a:spcAft>
                      </a:pPr>
                      <a:r>
                        <a:rPr lang="fa-IR" sz="1800" b="1">
                          <a:effectLst/>
                          <a:cs typeface="B Nazanin" panose="00000400000000000000" pitchFamily="2" charset="-78"/>
                        </a:rPr>
                        <a:t>سود عملیاتی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سود نگهداشت</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tc>
                  <a:txBody>
                    <a:bodyPr/>
                    <a:lstStyle/>
                    <a:p>
                      <a:pPr algn="ctr" rtl="1">
                        <a:lnSpc>
                          <a:spcPct val="107000"/>
                        </a:lnSpc>
                        <a:spcAft>
                          <a:spcPts val="0"/>
                        </a:spcAft>
                      </a:pPr>
                      <a:r>
                        <a:rPr lang="fa-IR" sz="1800" b="1">
                          <a:effectLst/>
                          <a:cs typeface="B Nazanin" panose="00000400000000000000" pitchFamily="2" charset="-78"/>
                        </a:rPr>
                        <a:t>واحد پولی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واحد کالایی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816014">
                <a:tc>
                  <a:txBody>
                    <a:bodyPr/>
                    <a:lstStyle/>
                    <a:p>
                      <a:pPr algn="ctr" rtl="1">
                        <a:lnSpc>
                          <a:spcPct val="107000"/>
                        </a:lnSpc>
                        <a:spcAft>
                          <a:spcPts val="0"/>
                        </a:spcAft>
                      </a:pPr>
                      <a:r>
                        <a:rPr lang="fa-IR" sz="1800" b="1">
                          <a:effectLst/>
                          <a:cs typeface="B Nazanin" panose="00000400000000000000" pitchFamily="2" charset="-78"/>
                        </a:rPr>
                        <a:t>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ندارد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ندارد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مربوط می باشند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5" name="مستطیل 3"/>
          <p:cNvSpPr/>
          <p:nvPr/>
        </p:nvSpPr>
        <p:spPr>
          <a:xfrm>
            <a:off x="583677" y="1110379"/>
            <a:ext cx="9926115" cy="421654"/>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0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تجزیه و تحلیل صورتهای مالی تهیه شده بر اساس الگوی بهای جایگزینی تعدیل شده از بابت سطح عمومی قیمتها</a:t>
            </a:r>
            <a:endParaRPr lang="en-US" sz="20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216653693"/>
      </p:ext>
    </p:extLst>
  </p:cSld>
  <p:clrMapOvr>
    <a:masterClrMapping/>
  </p:clrMapOvr>
  <p:transition spd="slow">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313807" y="2970372"/>
            <a:ext cx="11167673" cy="2068259"/>
          </a:xfrm>
          <a:prstGeom prst="rect">
            <a:avLst/>
          </a:prstGeom>
        </p:spPr>
        <p:txBody>
          <a:bodyPr wrap="square">
            <a:spAutoFit/>
          </a:bodyPr>
          <a:lstStyle/>
          <a:p>
            <a:pPr algn="r"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ویژگی </a:t>
            </a:r>
            <a:r>
              <a:rPr lang="fa-IR" sz="2000" b="1" dirty="0">
                <a:latin typeface="Calibri" panose="020F0502020204030204" pitchFamily="34" charset="0"/>
                <a:ea typeface="Calibri" panose="020F0502020204030204" pitchFamily="34" charset="0"/>
                <a:cs typeface="B Nazanin" panose="00000400000000000000" pitchFamily="2" charset="-78"/>
              </a:rPr>
              <a:t>های این الگو:</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1. استفاده از خالص ارزش فروش به عنوان یکی از خاصه های عناصر تشکیل دهنده صورتهای مالی.</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 استفاده از واحد پول ثابت به عنوان واحد سنجش.</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 عدم رعایت اصل تحقق.</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4. طبقه بندی دو گانه سود، به صورت سود عملیاتی و سود و زیان واقعی حاصل از نگهداری اقلام.</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5. طبقه بندی دو گانه سود و زیان واقعی تحقق نیافته و سود </a:t>
            </a:r>
            <a:r>
              <a:rPr lang="fa-IR"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وزیان</a:t>
            </a: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تحقق یافته.</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401059" y="976232"/>
            <a:ext cx="8993167" cy="487506"/>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حسابداری خالص ارزش فروش تعدیل شده از بابت تغییر در سطح عمومی قیمت ها:</a:t>
            </a:r>
            <a:endParaRPr lang="en-US"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07" y="5038631"/>
            <a:ext cx="3969430" cy="1638414"/>
          </a:xfrm>
          <a:prstGeom prst="ellipse">
            <a:avLst/>
          </a:prstGeom>
          <a:ln>
            <a:noFill/>
          </a:ln>
          <a:effectLst>
            <a:softEdge rad="112500"/>
          </a:effectLst>
        </p:spPr>
      </p:pic>
    </p:spTree>
    <p:extLst>
      <p:ext uri="{BB962C8B-B14F-4D97-AF65-F5344CB8AC3E}">
        <p14:creationId xmlns:p14="http://schemas.microsoft.com/office/powerpoint/2010/main" val="2629372286"/>
      </p:ext>
    </p:extLst>
  </p:cSld>
  <p:clrMapOvr>
    <a:masterClrMapping/>
  </p:clrMapOvr>
  <p:transition spd="slow">
    <p:pull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یل 3"/>
          <p:cNvSpPr/>
          <p:nvPr/>
        </p:nvSpPr>
        <p:spPr>
          <a:xfrm>
            <a:off x="347730" y="2775850"/>
            <a:ext cx="11461422" cy="2463238"/>
          </a:xfrm>
          <a:prstGeom prst="rect">
            <a:avLst/>
          </a:prstGeom>
        </p:spPr>
        <p:txBody>
          <a:bodyPr wrap="square">
            <a:spAutoFit/>
          </a:bodyPr>
          <a:lstStyle/>
          <a:p>
            <a:pPr algn="just"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سود خالص در این الگو برابر با سود عملیاتی به اضافه سود و زیان حاصل از نگهداری می باشد که بر حسب </a:t>
            </a:r>
            <a:r>
              <a:rPr lang="fa-IR"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قدرت خرید عمومی </a:t>
            </a:r>
            <a:r>
              <a:rPr lang="fa-IR" b="1" dirty="0">
                <a:latin typeface="Calibri" panose="020F0502020204030204" pitchFamily="34" charset="0"/>
                <a:ea typeface="Calibri" panose="020F0502020204030204" pitchFamily="34" charset="0"/>
                <a:cs typeface="B Nazanin" panose="00000400000000000000" pitchFamily="2" charset="-78"/>
              </a:rPr>
              <a:t>گزارش می شوند.</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 </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این الگو گامی رو به جلو تلقی می شود و نسخه اصلاح شده‌ای از سیستم حسابداری مبتنی بر خالص ارزش فروش می باشد، زیرا در این الگو نه تنها خالص ارزش فروش به عنوان یک از ویژگی های عناصر تشکیل دهنده صورتهای مالی تلقی می شود، بلکه تغییرات قدرت خرید پولی نیز در آن لحاظ می شود. </a:t>
            </a: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از </a:t>
            </a:r>
            <a:r>
              <a:rPr lang="fa-IR" b="1" dirty="0">
                <a:latin typeface="Calibri" panose="020F0502020204030204" pitchFamily="34" charset="0"/>
                <a:ea typeface="Calibri" panose="020F0502020204030204" pitchFamily="34" charset="0"/>
                <a:cs typeface="B Nazanin" panose="00000400000000000000" pitchFamily="2" charset="-78"/>
              </a:rPr>
              <a:t>این رو سود حاصل از سیستم حسابداری مبتنی بر خالص ارزش فروش تعدیل شده از بابت تغییر در سطح عمومی قیمت ها در بر گیرنده هیچ نوع خطایی مربوط به زمان نمی باشد. و همچنین این رقم بدون خطای مربوط به واحد اندازه گیری می باشد، زیرا بر حسب قدرت خرید واحد پولی گزارش می شود.</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88962">
            <a:off x="144555" y="5059598"/>
            <a:ext cx="2857500" cy="1600200"/>
          </a:xfrm>
          <a:prstGeom prst="ellipse">
            <a:avLst/>
          </a:prstGeom>
          <a:ln>
            <a:noFill/>
          </a:ln>
          <a:effectLst>
            <a:softEdge rad="112500"/>
          </a:effectLst>
        </p:spPr>
      </p:pic>
    </p:spTree>
    <p:extLst>
      <p:ext uri="{BB962C8B-B14F-4D97-AF65-F5344CB8AC3E}">
        <p14:creationId xmlns:p14="http://schemas.microsoft.com/office/powerpoint/2010/main" val="2521137403"/>
      </p:ext>
    </p:extLst>
  </p:cSld>
  <p:clrMapOvr>
    <a:masterClrMapping/>
  </p:clrMapOvr>
  <p:transition spd="med">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144" y="2823157"/>
            <a:ext cx="11468100" cy="2585323"/>
          </a:xfrm>
          <a:prstGeom prst="rect">
            <a:avLst/>
          </a:prstGeom>
        </p:spPr>
        <p:txBody>
          <a:bodyPr wrap="square">
            <a:spAutoFit/>
          </a:bodyPr>
          <a:lstStyle/>
          <a:p>
            <a:pPr marL="285750" indent="-285750" algn="r" rtl="1">
              <a:lnSpc>
                <a:spcPct val="150000"/>
              </a:lnSpc>
              <a:spcAft>
                <a:spcPts val="0"/>
              </a:spcAft>
              <a:buFont typeface="Wingdings" panose="05000000000000000000" pitchFamily="2" charset="2"/>
              <a:buChar char="ü"/>
            </a:pPr>
            <a:r>
              <a:rPr lang="fa-IR" b="1" dirty="0" smtClean="0">
                <a:latin typeface="Calibri" panose="020F0502020204030204" pitchFamily="34" charset="0"/>
                <a:ea typeface="Calibri" panose="020F0502020204030204" pitchFamily="34" charset="0"/>
                <a:cs typeface="B Nazanin" panose="00000400000000000000" pitchFamily="2" charset="-78"/>
              </a:rPr>
              <a:t>در ابتدا باید بدانیم که اندازه گیری به دو صورت </a:t>
            </a:r>
            <a:r>
              <a:rPr lang="fa-IR"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کمی</a:t>
            </a:r>
            <a:r>
              <a:rPr lang="fa-IR" b="1" dirty="0" smtClean="0">
                <a:latin typeface="Calibri" panose="020F0502020204030204" pitchFamily="34" charset="0"/>
                <a:ea typeface="Calibri" panose="020F0502020204030204" pitchFamily="34" charset="0"/>
                <a:cs typeface="B Nazanin" panose="00000400000000000000" pitchFamily="2" charset="-78"/>
              </a:rPr>
              <a:t> و </a:t>
            </a:r>
            <a:r>
              <a:rPr lang="fa-IR"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کیفی</a:t>
            </a:r>
            <a:r>
              <a:rPr lang="fa-IR" b="1" dirty="0" smtClean="0">
                <a:latin typeface="Calibri" panose="020F0502020204030204" pitchFamily="34" charset="0"/>
                <a:ea typeface="Calibri" panose="020F0502020204030204" pitchFamily="34" charset="0"/>
                <a:cs typeface="B Nazanin" panose="00000400000000000000" pitchFamily="2" charset="-78"/>
              </a:rPr>
              <a:t> صورت می گیرد. </a:t>
            </a:r>
          </a:p>
          <a:p>
            <a:pPr marL="285750" indent="-285750" algn="r" rtl="1">
              <a:lnSpc>
                <a:spcPct val="150000"/>
              </a:lnSpc>
              <a:spcAft>
                <a:spcPts val="0"/>
              </a:spcAft>
              <a:buFont typeface="Wingdings" panose="05000000000000000000" pitchFamily="2" charset="2"/>
              <a:buChar char="ü"/>
            </a:pPr>
            <a:r>
              <a:rPr lang="fa-IR" b="1" dirty="0" smtClean="0">
                <a:latin typeface="Calibri" panose="020F0502020204030204" pitchFamily="34" charset="0"/>
                <a:ea typeface="Calibri" panose="020F0502020204030204" pitchFamily="34" charset="0"/>
                <a:cs typeface="B Nazanin" panose="00000400000000000000" pitchFamily="2" charset="-78"/>
              </a:rPr>
              <a:t>در اندازه گیری کمی (مثلا وزن) تنها یک خصوصیت مورد ارزیابی قرار می گیرد ولی در اندازه گیری کیفی (زیبایی) چندین خصوصیت مورد ارزیابی قرار می گیرد. </a:t>
            </a:r>
          </a:p>
          <a:p>
            <a:pPr marL="285750" indent="-285750" algn="r" rtl="1">
              <a:lnSpc>
                <a:spcPct val="150000"/>
              </a:lnSpc>
              <a:spcAft>
                <a:spcPts val="0"/>
              </a:spcAft>
              <a:buFont typeface="Wingdings" panose="05000000000000000000" pitchFamily="2" charset="2"/>
              <a:buChar char="ü"/>
            </a:pPr>
            <a:r>
              <a:rPr lang="fa-IR" b="1" dirty="0" smtClean="0">
                <a:latin typeface="Calibri" panose="020F0502020204030204" pitchFamily="34" charset="0"/>
                <a:ea typeface="Calibri" panose="020F0502020204030204" pitchFamily="34" charset="0"/>
                <a:cs typeface="B Nazanin" panose="00000400000000000000" pitchFamily="2" charset="-78"/>
              </a:rPr>
              <a:t>اندازه گیری در حسابداری هم چیزی شبه به اندازه گیری کیفی می باشد. به عنوان مثل نمی توان سود را به طور مستقیم اندازه گیری کرد؛ بلکه باید با عوامل متعددی همچون درآمدها، هزینه ها و ... را مدنظر قرار داد تا در نهایت بتوان رقمی تحت عنوان سود را محاسبه نمود.</a:t>
            </a:r>
            <a:endParaRPr lang="en-US" b="1" dirty="0" smtClean="0">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50000"/>
              </a:lnSpc>
              <a:spcAft>
                <a:spcPts val="0"/>
              </a:spcAft>
              <a:buFont typeface="Wingdings" panose="05000000000000000000" pitchFamily="2" charset="2"/>
              <a:buChar char="ü"/>
            </a:pPr>
            <a:r>
              <a:rPr lang="fa-IR" b="1" dirty="0" smtClean="0">
                <a:latin typeface="Calibri" panose="020F0502020204030204" pitchFamily="34" charset="0"/>
                <a:ea typeface="Calibri" panose="020F0502020204030204" pitchFamily="34" charset="0"/>
                <a:cs typeface="B Nazanin" panose="00000400000000000000" pitchFamily="2" charset="-78"/>
              </a:rPr>
              <a:t>وجود جایگزین های مختلف در حسابداری باعث دشواری در فرآیند حسابداری می گردد.</a:t>
            </a:r>
            <a:endParaRPr lang="en-US" b="1" dirty="0" smtClean="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7233312" y="887946"/>
            <a:ext cx="2920992"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تعریف اندازه گیری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942877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p:cNvGraphicFramePr>
            <a:graphicFrameLocks noGrp="1"/>
          </p:cNvGraphicFramePr>
          <p:nvPr>
            <p:extLst>
              <p:ext uri="{D42A27DB-BD31-4B8C-83A1-F6EECF244321}">
                <p14:modId xmlns:p14="http://schemas.microsoft.com/office/powerpoint/2010/main" val="1380821170"/>
              </p:ext>
            </p:extLst>
          </p:nvPr>
        </p:nvGraphicFramePr>
        <p:xfrm>
          <a:off x="684554" y="3001627"/>
          <a:ext cx="10797912" cy="2030423"/>
        </p:xfrm>
        <a:graphic>
          <a:graphicData uri="http://schemas.openxmlformats.org/drawingml/2006/table">
            <a:tbl>
              <a:tblPr rtl="1">
                <a:tableStyleId>{616DA210-FB5B-4158-B5E0-FEB733F419BA}</a:tableStyleId>
              </a:tblPr>
              <a:tblGrid>
                <a:gridCol w="1249505">
                  <a:extLst>
                    <a:ext uri="{9D8B030D-6E8A-4147-A177-3AD203B41FA5}">
                      <a16:colId xmlns:a16="http://schemas.microsoft.com/office/drawing/2014/main" val="20000"/>
                    </a:ext>
                  </a:extLst>
                </a:gridCol>
                <a:gridCol w="1287135">
                  <a:extLst>
                    <a:ext uri="{9D8B030D-6E8A-4147-A177-3AD203B41FA5}">
                      <a16:colId xmlns:a16="http://schemas.microsoft.com/office/drawing/2014/main" val="20001"/>
                    </a:ext>
                  </a:extLst>
                </a:gridCol>
                <a:gridCol w="2022825">
                  <a:extLst>
                    <a:ext uri="{9D8B030D-6E8A-4147-A177-3AD203B41FA5}">
                      <a16:colId xmlns:a16="http://schemas.microsoft.com/office/drawing/2014/main" val="20002"/>
                    </a:ext>
                  </a:extLst>
                </a:gridCol>
                <a:gridCol w="2199286">
                  <a:extLst>
                    <a:ext uri="{9D8B030D-6E8A-4147-A177-3AD203B41FA5}">
                      <a16:colId xmlns:a16="http://schemas.microsoft.com/office/drawing/2014/main" val="20003"/>
                    </a:ext>
                  </a:extLst>
                </a:gridCol>
                <a:gridCol w="2199286">
                  <a:extLst>
                    <a:ext uri="{9D8B030D-6E8A-4147-A177-3AD203B41FA5}">
                      <a16:colId xmlns:a16="http://schemas.microsoft.com/office/drawing/2014/main" val="20004"/>
                    </a:ext>
                  </a:extLst>
                </a:gridCol>
                <a:gridCol w="1839875">
                  <a:extLst>
                    <a:ext uri="{9D8B030D-6E8A-4147-A177-3AD203B41FA5}">
                      <a16:colId xmlns:a16="http://schemas.microsoft.com/office/drawing/2014/main" val="20005"/>
                    </a:ext>
                  </a:extLst>
                </a:gridCol>
              </a:tblGrid>
              <a:tr h="609127">
                <a:tc gridSpan="2">
                  <a:txBody>
                    <a:bodyPr/>
                    <a:lstStyle/>
                    <a:p>
                      <a:pPr algn="ctr" rtl="1">
                        <a:lnSpc>
                          <a:spcPct val="107000"/>
                        </a:lnSpc>
                        <a:spcAft>
                          <a:spcPts val="0"/>
                        </a:spcAft>
                      </a:pPr>
                      <a:r>
                        <a:rPr lang="fa-IR" sz="1800" b="1" dirty="0">
                          <a:effectLst/>
                          <a:cs typeface="B Nazanin" panose="00000400000000000000" pitchFamily="2" charset="-78"/>
                        </a:rPr>
                        <a:t>خطای مربوط به زمان</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خطای مربوط به واحد اندازه گیری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gridSpan="2">
                  <a:txBody>
                    <a:bodyPr/>
                    <a:lstStyle/>
                    <a:p>
                      <a:pPr algn="ctr" rtl="1">
                        <a:lnSpc>
                          <a:spcPct val="107000"/>
                        </a:lnSpc>
                        <a:spcAft>
                          <a:spcPts val="0"/>
                        </a:spcAft>
                      </a:pPr>
                      <a:r>
                        <a:rPr lang="fa-IR" sz="1800" b="1">
                          <a:effectLst/>
                          <a:cs typeface="B Nazanin" panose="00000400000000000000" pitchFamily="2" charset="-78"/>
                        </a:rPr>
                        <a:t>تفسیر پذیری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hMerge="1">
                  <a:txBody>
                    <a:bodyPr/>
                    <a:lstStyle/>
                    <a:p>
                      <a:endParaRPr lang="en-US"/>
                    </a:p>
                  </a:txBody>
                  <a:tcPr/>
                </a:tc>
                <a:tc rowSpan="2">
                  <a:txBody>
                    <a:bodyPr/>
                    <a:lstStyle/>
                    <a:p>
                      <a:pPr algn="ctr" rtl="1">
                        <a:lnSpc>
                          <a:spcPct val="107000"/>
                        </a:lnSpc>
                        <a:spcAft>
                          <a:spcPts val="0"/>
                        </a:spcAft>
                      </a:pPr>
                      <a:r>
                        <a:rPr lang="fa-IR" sz="1800" b="1">
                          <a:effectLst/>
                          <a:cs typeface="B Nazanin" panose="00000400000000000000" pitchFamily="2" charset="-78"/>
                        </a:rPr>
                        <a:t>مربوط بودن</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0"/>
                  </a:ext>
                </a:extLst>
              </a:tr>
              <a:tr h="609127">
                <a:tc>
                  <a:txBody>
                    <a:bodyPr/>
                    <a:lstStyle/>
                    <a:p>
                      <a:pPr algn="ctr" rtl="1">
                        <a:lnSpc>
                          <a:spcPct val="107000"/>
                        </a:lnSpc>
                        <a:spcAft>
                          <a:spcPts val="0"/>
                        </a:spcAft>
                      </a:pPr>
                      <a:r>
                        <a:rPr lang="fa-IR" sz="1800" b="1">
                          <a:effectLst/>
                          <a:cs typeface="B Nazanin" panose="00000400000000000000" pitchFamily="2" charset="-78"/>
                        </a:rPr>
                        <a:t>سود عملیاتی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a:effectLst/>
                          <a:cs typeface="B Nazanin" panose="00000400000000000000" pitchFamily="2" charset="-78"/>
                        </a:rPr>
                        <a:t>سود نگهداشت</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tc>
                  <a:txBody>
                    <a:bodyPr/>
                    <a:lstStyle/>
                    <a:p>
                      <a:pPr algn="ctr" rtl="1">
                        <a:lnSpc>
                          <a:spcPct val="107000"/>
                        </a:lnSpc>
                        <a:spcAft>
                          <a:spcPts val="0"/>
                        </a:spcAft>
                      </a:pPr>
                      <a:r>
                        <a:rPr lang="fa-IR" sz="1800" b="1">
                          <a:effectLst/>
                          <a:cs typeface="B Nazanin" panose="00000400000000000000" pitchFamily="2" charset="-78"/>
                        </a:rPr>
                        <a:t>واحد پولی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واحد کالایی</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812169">
                <a:tc>
                  <a:txBody>
                    <a:bodyPr/>
                    <a:lstStyle/>
                    <a:p>
                      <a:pPr algn="ctr" rtl="1">
                        <a:lnSpc>
                          <a:spcPct val="107000"/>
                        </a:lnSpc>
                        <a:spcAft>
                          <a:spcPts val="0"/>
                        </a:spcAft>
                      </a:pPr>
                      <a:r>
                        <a:rPr lang="fa-IR" sz="1800" b="1">
                          <a:effectLst/>
                          <a:cs typeface="B Nazanin" panose="00000400000000000000" pitchFamily="2" charset="-78"/>
                        </a:rPr>
                        <a:t>ندارد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a:effectLst/>
                          <a:cs typeface="B Nazanin" panose="00000400000000000000" pitchFamily="2" charset="-78"/>
                        </a:rPr>
                        <a:t>ندارد</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ندارد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دارد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tc>
                  <a:txBody>
                    <a:bodyPr/>
                    <a:lstStyle/>
                    <a:p>
                      <a:pPr algn="ctr" rtl="1">
                        <a:lnSpc>
                          <a:spcPct val="107000"/>
                        </a:lnSpc>
                        <a:spcAft>
                          <a:spcPts val="0"/>
                        </a:spcAft>
                      </a:pPr>
                      <a:r>
                        <a:rPr lang="fa-IR" sz="1800" b="1" dirty="0" smtClean="0">
                          <a:effectLst/>
                          <a:cs typeface="B Nazanin" panose="00000400000000000000" pitchFamily="2" charset="-78"/>
                        </a:rPr>
                        <a:t>مربوط می باشد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3" name="مستطیل 3"/>
          <p:cNvSpPr/>
          <p:nvPr/>
        </p:nvSpPr>
        <p:spPr>
          <a:xfrm>
            <a:off x="797508" y="1222412"/>
            <a:ext cx="10224273" cy="388696"/>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تجزیه و تحلیل صورتهای مالی تهیه شده بر اساس الگوی خالص ارزش فروش </a:t>
            </a:r>
            <a:r>
              <a:rPr lang="fa-IR" dirty="0" err="1">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بازیافتنی</a:t>
            </a:r>
            <a:r>
              <a:rPr lang="fa-IR"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 تعدیل شده بر حسب سطح عمومی قیمتها</a:t>
            </a:r>
            <a:endParaRPr lang="en-US"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11805763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450761" y="2425563"/>
            <a:ext cx="11264790" cy="2710294"/>
          </a:xfrm>
          <a:prstGeom prst="rect">
            <a:avLst/>
          </a:prstGeom>
        </p:spPr>
        <p:txBody>
          <a:bodyPr wrap="square">
            <a:spAutoFit/>
          </a:bodyPr>
          <a:lstStyle/>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بعد </a:t>
            </a:r>
            <a:r>
              <a:rPr lang="fa-IR" sz="2000" b="1" dirty="0">
                <a:latin typeface="Calibri" panose="020F0502020204030204" pitchFamily="34" charset="0"/>
                <a:ea typeface="Calibri" panose="020F0502020204030204" pitchFamily="34" charset="0"/>
                <a:cs typeface="B Nazanin" panose="00000400000000000000" pitchFamily="2" charset="-78"/>
              </a:rPr>
              <a:t>از ارائه 4 بیانیه مفاهیم، همگان منتظر انتشار بیانیه مفاهیمی بودند که به موضوعات اندازه گیری و شناخت در </a:t>
            </a:r>
            <a:r>
              <a:rPr lang="fa-IR" sz="2000" b="1" dirty="0" smtClean="0">
                <a:latin typeface="Calibri" panose="020F0502020204030204" pitchFamily="34" charset="0"/>
                <a:ea typeface="Calibri" panose="020F0502020204030204" pitchFamily="34" charset="0"/>
                <a:cs typeface="B Nazanin" panose="00000400000000000000" pitchFamily="2" charset="-78"/>
              </a:rPr>
              <a:t>حسابداری </a:t>
            </a:r>
            <a:r>
              <a:rPr lang="fa-IR" sz="2000" b="1" dirty="0">
                <a:latin typeface="Calibri" panose="020F0502020204030204" pitchFamily="34" charset="0"/>
                <a:ea typeface="Calibri" panose="020F0502020204030204" pitchFamily="34" charset="0"/>
                <a:cs typeface="B Nazanin" panose="00000400000000000000" pitchFamily="2" charset="-78"/>
              </a:rPr>
              <a:t>بپردازد.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این </a:t>
            </a:r>
            <a:r>
              <a:rPr lang="fa-IR" sz="2000" b="1" dirty="0">
                <a:latin typeface="Calibri" panose="020F0502020204030204" pitchFamily="34" charset="0"/>
                <a:ea typeface="Calibri" panose="020F0502020204030204" pitchFamily="34" charset="0"/>
                <a:cs typeface="B Nazanin" panose="00000400000000000000" pitchFamily="2" charset="-78"/>
              </a:rPr>
              <a:t>بیانیه در پاراگراف دوم، روشن کرد که در آن خبری از تلاش گسترده در جهت تعیین تکلیف مباحث شناخت و اندازه گیری نخواهد داشت:</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در این بیانیه، معیارها و </a:t>
            </a:r>
            <a:r>
              <a:rPr lang="fa-IR" sz="2000" b="1" dirty="0" smtClean="0">
                <a:latin typeface="Calibri" panose="020F0502020204030204" pitchFamily="34" charset="0"/>
                <a:ea typeface="Calibri" panose="020F0502020204030204" pitchFamily="34" charset="0"/>
                <a:cs typeface="B Nazanin" panose="00000400000000000000" pitchFamily="2" charset="-78"/>
              </a:rPr>
              <a:t>رهنمودهای </a:t>
            </a:r>
            <a:r>
              <a:rPr lang="fa-IR" sz="2000" b="1" dirty="0">
                <a:latin typeface="Calibri" panose="020F0502020204030204" pitchFamily="34" charset="0"/>
                <a:ea typeface="Calibri" panose="020F0502020204030204" pitchFamily="34" charset="0"/>
                <a:cs typeface="B Nazanin" panose="00000400000000000000" pitchFamily="2" charset="-78"/>
              </a:rPr>
              <a:t>شناخت عموماً با رویه های جاری همخوانی و سازگاری داشته و نشانگر تغییرات اساسی </a:t>
            </a:r>
            <a:r>
              <a:rPr lang="fa-IR" sz="2000" b="1" dirty="0" smtClean="0">
                <a:latin typeface="Calibri" panose="020F0502020204030204" pitchFamily="34" charset="0"/>
                <a:ea typeface="Calibri" panose="020F0502020204030204" pitchFamily="34" charset="0"/>
                <a:cs typeface="B Nazanin" panose="00000400000000000000" pitchFamily="2" charset="-78"/>
              </a:rPr>
              <a:t>نیستند، </a:t>
            </a:r>
            <a:r>
              <a:rPr lang="fa-IR" sz="2000" b="1" dirty="0">
                <a:latin typeface="Calibri" panose="020F0502020204030204" pitchFamily="34" charset="0"/>
                <a:ea typeface="Calibri" panose="020F0502020204030204" pitchFamily="34" charset="0"/>
                <a:cs typeface="B Nazanin" panose="00000400000000000000" pitchFamily="2" charset="-78"/>
              </a:rPr>
              <a:t>با این حال عملاً از بروز تغییرات در آینده نیز جلو گیری نمی‌کنند. هیات مایل است تغییرات آینده، همانند تغییرات گذشته به صورت تدریجی و تکاملی اتفاق </a:t>
            </a:r>
            <a:r>
              <a:rPr lang="fa-IR" sz="2000" b="1" dirty="0" smtClean="0">
                <a:latin typeface="Calibri" panose="020F0502020204030204" pitchFamily="34" charset="0"/>
                <a:ea typeface="Calibri" panose="020F0502020204030204" pitchFamily="34" charset="0"/>
                <a:cs typeface="B Nazanin" panose="00000400000000000000" pitchFamily="2" charset="-78"/>
              </a:rPr>
              <a:t>بیافتند</a:t>
            </a:r>
            <a:r>
              <a:rPr lang="fa-IR" sz="2000" b="1" dirty="0">
                <a:latin typeface="Calibri" panose="020F0502020204030204" pitchFamily="34" charset="0"/>
                <a:ea typeface="Calibri" panose="020F0502020204030204" pitchFamily="34" charset="0"/>
                <a:cs typeface="B Nazanin" panose="00000400000000000000" pitchFamily="2" charset="-78"/>
              </a:rPr>
              <a:t>.</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 </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4499765" y="916455"/>
            <a:ext cx="5862503"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جایگاه اندازه گیری در چارچوب نظری:</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34" y="4721225"/>
            <a:ext cx="2004720" cy="2136775"/>
          </a:xfrm>
          <a:prstGeom prst="ellipse">
            <a:avLst/>
          </a:prstGeom>
          <a:ln>
            <a:noFill/>
          </a:ln>
          <a:effectLst>
            <a:softEdge rad="112500"/>
          </a:effectLst>
        </p:spPr>
      </p:pic>
    </p:spTree>
    <p:extLst>
      <p:ext uri="{BB962C8B-B14F-4D97-AF65-F5344CB8AC3E}">
        <p14:creationId xmlns:p14="http://schemas.microsoft.com/office/powerpoint/2010/main" val="222082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6372" y="2841176"/>
            <a:ext cx="10238703" cy="2726900"/>
          </a:xfrm>
          <a:prstGeom prst="rect">
            <a:avLst/>
          </a:prstGeom>
        </p:spPr>
        <p:txBody>
          <a:bodyPr wrap="square">
            <a:spAutoFit/>
          </a:bodyPr>
          <a:lstStyle/>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همچنین این بیانیه خاطر نشان می سازد که موضوع شناخت تنها در ارتباط با صورتهای مالی اساسی مصداق پیدا می کند و سایر شکل‌ها، شناخت محسوب نمی شود. </a:t>
            </a: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در این بیانیه صراحتاً ‌عنوان شده است که افشاي اطلاعات درباره اقلام صورتهای مالی و اندازه آنها که می تواند از طریق یادداشتها و اطلاعات داخل پرانتز در متن صورت‌های مالی، اطلاعات مکمل، یا سایر ابزارهای گزارشگری مالی انجام شود، برای اقلامی که معیارهای شناخت را دارند، </a:t>
            </a:r>
            <a:r>
              <a:rPr lang="fa-IR" sz="20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جایگزین شناخت در صورت‌های مالی </a:t>
            </a:r>
            <a:r>
              <a:rPr lang="fa-IR" sz="2000" b="1" dirty="0" smtClean="0">
                <a:latin typeface="Calibri" panose="020F0502020204030204" pitchFamily="34" charset="0"/>
                <a:ea typeface="Calibri" panose="020F0502020204030204" pitchFamily="34" charset="0"/>
                <a:cs typeface="B Nazanin" panose="00000400000000000000" pitchFamily="2" charset="-78"/>
              </a:rPr>
              <a:t>محسوب نمی شود.</a:t>
            </a:r>
          </a:p>
          <a:p>
            <a:pPr algn="just" rtl="1">
              <a:lnSpc>
                <a:spcPct val="107000"/>
              </a:lnSpc>
              <a:spcAft>
                <a:spcPts val="0"/>
              </a:spcAft>
            </a:pPr>
            <a:endParaRPr lang="en-US" sz="2000"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این بیانیه به ضوابط شناخت می‌پردازد، ضوابط شناخت عبارتند از اینکه یک دارایی، بدهی،‌هزینه، درآمد، سود یا زیان </a:t>
            </a:r>
            <a:r>
              <a:rPr lang="fa-IR" sz="20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چه هنگام </a:t>
            </a:r>
            <a:r>
              <a:rPr lang="fa-IR" sz="2000" b="1" dirty="0" smtClean="0">
                <a:latin typeface="Calibri" panose="020F0502020204030204" pitchFamily="34" charset="0"/>
                <a:ea typeface="Calibri" panose="020F0502020204030204" pitchFamily="34" charset="0"/>
                <a:cs typeface="B Nazanin" panose="00000400000000000000" pitchFamily="2" charset="-78"/>
              </a:rPr>
              <a:t>باید در حساب‌ها ثبت شوند. </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784895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437881" y="2651043"/>
            <a:ext cx="11395692" cy="2463238"/>
          </a:xfrm>
          <a:prstGeom prst="rect">
            <a:avLst/>
          </a:prstGeom>
        </p:spPr>
        <p:txBody>
          <a:bodyPr wrap="square">
            <a:spAutoFit/>
          </a:bodyPr>
          <a:lstStyle/>
          <a:p>
            <a:pPr algn="r" rtl="1">
              <a:lnSpc>
                <a:spcPct val="107000"/>
              </a:lnSpc>
              <a:spcAft>
                <a:spcPts val="0"/>
              </a:spcAft>
            </a:pPr>
            <a:r>
              <a:rPr lang="fa-IR"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1</a:t>
            </a:r>
            <a:r>
              <a:rPr lang="fa-IR"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 تعریف: </a:t>
            </a:r>
            <a:r>
              <a:rPr lang="fa-IR" b="1" dirty="0">
                <a:latin typeface="Calibri" panose="020F0502020204030204" pitchFamily="34" charset="0"/>
                <a:ea typeface="Calibri" panose="020F0502020204030204" pitchFamily="34" charset="0"/>
                <a:cs typeface="B Nazanin" panose="00000400000000000000" pitchFamily="2" charset="-78"/>
              </a:rPr>
              <a:t>قلم مربوطه باید تعریف یکی از عناصر صورتهای مالی را داشته باشد.</a:t>
            </a: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2. قابلیت اندازه گیری: </a:t>
            </a:r>
            <a:r>
              <a:rPr lang="fa-IR" b="1" dirty="0">
                <a:latin typeface="Calibri" panose="020F0502020204030204" pitchFamily="34" charset="0"/>
                <a:ea typeface="Calibri" panose="020F0502020204030204" pitchFamily="34" charset="0"/>
                <a:cs typeface="B Nazanin" panose="00000400000000000000" pitchFamily="2" charset="-78"/>
              </a:rPr>
              <a:t>قلم </a:t>
            </a:r>
            <a:r>
              <a:rPr lang="fa-IR" b="1" dirty="0" err="1">
                <a:latin typeface="Calibri" panose="020F0502020204030204" pitchFamily="34" charset="0"/>
                <a:ea typeface="Calibri" panose="020F0502020204030204" pitchFamily="34" charset="0"/>
                <a:cs typeface="B Nazanin" panose="00000400000000000000" pitchFamily="2" charset="-78"/>
              </a:rPr>
              <a:t>مذبور</a:t>
            </a:r>
            <a:r>
              <a:rPr lang="fa-IR" b="1" dirty="0">
                <a:latin typeface="Calibri" panose="020F0502020204030204" pitchFamily="34" charset="0"/>
                <a:ea typeface="Calibri" panose="020F0502020204030204" pitchFamily="34" charset="0"/>
                <a:cs typeface="B Nazanin" panose="00000400000000000000" pitchFamily="2" charset="-78"/>
              </a:rPr>
              <a:t> باید خاصه </a:t>
            </a:r>
            <a:r>
              <a:rPr lang="fa-IR" b="1" dirty="0" err="1">
                <a:latin typeface="Calibri" panose="020F0502020204030204" pitchFamily="34" charset="0"/>
                <a:ea typeface="Calibri" panose="020F0502020204030204" pitchFamily="34" charset="0"/>
                <a:cs typeface="B Nazanin" panose="00000400000000000000" pitchFamily="2" charset="-78"/>
              </a:rPr>
              <a:t>مربوطی</a:t>
            </a:r>
            <a:r>
              <a:rPr lang="fa-IR" b="1" dirty="0">
                <a:latin typeface="Calibri" panose="020F0502020204030204" pitchFamily="34" charset="0"/>
                <a:ea typeface="Calibri" panose="020F0502020204030204" pitchFamily="34" charset="0"/>
                <a:cs typeface="B Nazanin" panose="00000400000000000000" pitchFamily="2" charset="-78"/>
              </a:rPr>
              <a:t> داشته باشد که بتوان آن را با قابلیت اتکای کافی </a:t>
            </a:r>
            <a:r>
              <a:rPr lang="fa-IR" b="1" dirty="0" err="1">
                <a:latin typeface="Calibri" panose="020F0502020204030204" pitchFamily="34" charset="0"/>
                <a:ea typeface="Calibri" panose="020F0502020204030204" pitchFamily="34" charset="0"/>
                <a:cs typeface="B Nazanin" panose="00000400000000000000" pitchFamily="2" charset="-78"/>
              </a:rPr>
              <a:t>اندازه‌گیری</a:t>
            </a:r>
            <a:r>
              <a:rPr lang="fa-IR" b="1" dirty="0">
                <a:latin typeface="Calibri" panose="020F0502020204030204" pitchFamily="34" charset="0"/>
                <a:ea typeface="Calibri" panose="020F0502020204030204" pitchFamily="34" charset="0"/>
                <a:cs typeface="B Nazanin" panose="00000400000000000000" pitchFamily="2" charset="-78"/>
              </a:rPr>
              <a:t> نمود.</a:t>
            </a: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3. مربوط بودن: </a:t>
            </a:r>
            <a:r>
              <a:rPr lang="fa-IR" b="1" dirty="0">
                <a:latin typeface="Calibri" panose="020F0502020204030204" pitchFamily="34" charset="0"/>
                <a:ea typeface="Calibri" panose="020F0502020204030204" pitchFamily="34" charset="0"/>
                <a:cs typeface="B Nazanin" panose="00000400000000000000" pitchFamily="2" charset="-78"/>
              </a:rPr>
              <a:t>اطلاعات مربوط با آن، باید قابلیت ایجاد تفاوت در تصمیم </a:t>
            </a:r>
            <a:r>
              <a:rPr lang="fa-IR" b="1" dirty="0" err="1">
                <a:latin typeface="Calibri" panose="020F0502020204030204" pitchFamily="34" charset="0"/>
                <a:ea typeface="Calibri" panose="020F0502020204030204" pitchFamily="34" charset="0"/>
                <a:cs typeface="B Nazanin" panose="00000400000000000000" pitchFamily="2" charset="-78"/>
              </a:rPr>
              <a:t>استفاده‌کنندگان</a:t>
            </a:r>
            <a:r>
              <a:rPr lang="fa-IR" b="1" dirty="0">
                <a:latin typeface="Calibri" panose="020F0502020204030204" pitchFamily="34" charset="0"/>
                <a:ea typeface="Calibri" panose="020F0502020204030204" pitchFamily="34" charset="0"/>
                <a:cs typeface="B Nazanin" panose="00000400000000000000" pitchFamily="2" charset="-78"/>
              </a:rPr>
              <a:t> را داشته باشد.</a:t>
            </a: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4. قابلیت اتکاء: </a:t>
            </a:r>
            <a:r>
              <a:rPr lang="fa-IR" b="1" dirty="0">
                <a:latin typeface="Calibri" panose="020F0502020204030204" pitchFamily="34" charset="0"/>
                <a:ea typeface="Calibri" panose="020F0502020204030204" pitchFamily="34" charset="0"/>
                <a:cs typeface="B Nazanin" panose="00000400000000000000" pitchFamily="2" charset="-78"/>
              </a:rPr>
              <a:t>این اطلاعات باید دارای صداقت در ارائه بوده، قابل تایید و </a:t>
            </a:r>
            <a:r>
              <a:rPr lang="fa-IR" b="1" dirty="0" err="1">
                <a:latin typeface="Calibri" panose="020F0502020204030204" pitchFamily="34" charset="0"/>
                <a:ea typeface="Calibri" panose="020F0502020204030204" pitchFamily="34" charset="0"/>
                <a:cs typeface="B Nazanin" panose="00000400000000000000" pitchFamily="2" charset="-78"/>
              </a:rPr>
              <a:t>بی‌طرفی</a:t>
            </a:r>
            <a:r>
              <a:rPr lang="fa-IR" b="1" dirty="0">
                <a:latin typeface="Calibri" panose="020F0502020204030204" pitchFamily="34" charset="0"/>
                <a:ea typeface="Calibri" panose="020F0502020204030204" pitchFamily="34" charset="0"/>
                <a:cs typeface="B Nazanin" panose="00000400000000000000" pitchFamily="2" charset="-78"/>
              </a:rPr>
              <a:t> باشد</a:t>
            </a:r>
            <a:r>
              <a:rPr lang="fa-IR" b="1" dirty="0" smtClean="0">
                <a:latin typeface="Calibri" panose="020F0502020204030204" pitchFamily="34" charset="0"/>
                <a:ea typeface="Calibri" panose="020F0502020204030204" pitchFamily="34" charset="0"/>
                <a:cs typeface="B Nazanin" panose="00000400000000000000" pitchFamily="2" charset="-78"/>
              </a:rPr>
              <a:t>.</a:t>
            </a:r>
          </a:p>
          <a:p>
            <a:pPr algn="r" rtl="1">
              <a:lnSpc>
                <a:spcPct val="107000"/>
              </a:lnSpc>
              <a:spcAft>
                <a:spcPts val="0"/>
              </a:spcAft>
            </a:pPr>
            <a:endParaRPr lang="fa-IR" b="1"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در بکار گیری ضوابط شناخت برای درآمدها و سودها شناخت، مستلزم آن است که دارایی قابل دریافت مربوطه، تحقق یافته یا قابل تحقق باشد و در ضمن درآمد مربوطه باید کسب شده باشد</a:t>
            </a:r>
            <a:r>
              <a:rPr lang="fa-IR" b="1" dirty="0" smtClean="0">
                <a:latin typeface="Calibri" panose="020F0502020204030204" pitchFamily="34" charset="0"/>
                <a:ea typeface="Calibri" panose="020F0502020204030204" pitchFamily="34" charset="0"/>
                <a:cs typeface="B Nazanin" panose="00000400000000000000" pitchFamily="2" charset="-78"/>
              </a:rPr>
              <a:t>. و </a:t>
            </a:r>
            <a:r>
              <a:rPr lang="fa-IR" b="1" dirty="0">
                <a:latin typeface="Calibri" panose="020F0502020204030204" pitchFamily="34" charset="0"/>
                <a:ea typeface="Calibri" panose="020F0502020204030204" pitchFamily="34" charset="0"/>
                <a:cs typeface="B Nazanin" panose="00000400000000000000" pitchFamily="2" charset="-78"/>
              </a:rPr>
              <a:t>برای هزینه ها باید دارایی مربوطه مصرف شده و یا منافع آتی دیگری برای آن مورد انتظار نباشد.</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6842815" y="774787"/>
            <a:ext cx="3406703"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ضوابط بنیادی شناخت:</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5" name="Picture 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28661" y="5204433"/>
            <a:ext cx="2206771" cy="1497360"/>
          </a:xfrm>
          <a:prstGeom prst="ellipse">
            <a:avLst/>
          </a:prstGeom>
          <a:ln>
            <a:noFill/>
          </a:ln>
          <a:effectLst>
            <a:softEdge rad="112500"/>
          </a:effectLst>
        </p:spPr>
      </p:pic>
    </p:spTree>
    <p:extLst>
      <p:ext uri="{BB962C8B-B14F-4D97-AF65-F5344CB8AC3E}">
        <p14:creationId xmlns:p14="http://schemas.microsoft.com/office/powerpoint/2010/main" val="142157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3"/>
          <p:cNvSpPr/>
          <p:nvPr/>
        </p:nvSpPr>
        <p:spPr>
          <a:xfrm>
            <a:off x="2291594" y="2807548"/>
            <a:ext cx="8589364" cy="1410643"/>
          </a:xfrm>
          <a:prstGeom prst="rect">
            <a:avLst/>
          </a:prstGeom>
        </p:spPr>
        <p:txBody>
          <a:bodyPr wrap="square">
            <a:spAutoFit/>
          </a:bodyPr>
          <a:lstStyle/>
          <a:p>
            <a:pPr algn="r" rtl="1">
              <a:lnSpc>
                <a:spcPct val="115000"/>
              </a:lnSpc>
              <a:spcAft>
                <a:spcPts val="100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1-شناخت </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اوليه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r>
              <a:rPr lang="fa-IR" sz="2000" b="1" dirty="0" smtClean="0">
                <a:latin typeface="Calibri" panose="020F0502020204030204" pitchFamily="34" charset="0"/>
                <a:ea typeface="Calibri" panose="020F0502020204030204" pitchFamily="34" charset="0"/>
                <a:cs typeface="B Nazanin" panose="00000400000000000000" pitchFamily="2" charset="-78"/>
              </a:rPr>
              <a:t> يعني </a:t>
            </a:r>
            <a:r>
              <a:rPr lang="fa-IR" sz="2000" b="1" dirty="0">
                <a:latin typeface="Calibri" panose="020F0502020204030204" pitchFamily="34" charset="0"/>
                <a:ea typeface="Calibri" panose="020F0502020204030204" pitchFamily="34" charset="0"/>
                <a:cs typeface="B Nazanin" panose="00000400000000000000" pitchFamily="2" charset="-78"/>
              </a:rPr>
              <a:t>ثبت يك قلم براي نخستين بار </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2-شناخت تغييرات بعدي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smtClean="0">
                <a:latin typeface="Calibri" panose="020F0502020204030204" pitchFamily="34" charset="0"/>
                <a:ea typeface="Calibri" panose="020F0502020204030204" pitchFamily="34" charset="0"/>
                <a:cs typeface="B Nazanin" panose="00000400000000000000" pitchFamily="2" charset="-78"/>
              </a:rPr>
              <a:t>يعني </a:t>
            </a:r>
            <a:r>
              <a:rPr lang="fa-IR" sz="2000" b="1" dirty="0">
                <a:latin typeface="Calibri" panose="020F0502020204030204" pitchFamily="34" charset="0"/>
                <a:ea typeface="Calibri" panose="020F0502020204030204" pitchFamily="34" charset="0"/>
                <a:cs typeface="B Nazanin" panose="00000400000000000000" pitchFamily="2" charset="-78"/>
              </a:rPr>
              <a:t>تغيير مبلغ پولي يك قلم كه قبلا شناسايي  وثبت شده است .</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3-حذف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b="1" dirty="0" smtClean="0">
                <a:latin typeface="Calibri" panose="020F0502020204030204" pitchFamily="34" charset="0"/>
                <a:ea typeface="Calibri" panose="020F0502020204030204" pitchFamily="34" charset="0"/>
                <a:cs typeface="B Nazanin" panose="00000400000000000000" pitchFamily="2" charset="-78"/>
              </a:rPr>
              <a:t>يعني </a:t>
            </a:r>
            <a:r>
              <a:rPr lang="fa-IR" sz="2000" b="1" dirty="0">
                <a:latin typeface="Calibri" panose="020F0502020204030204" pitchFamily="34" charset="0"/>
                <a:ea typeface="Calibri" panose="020F0502020204030204" pitchFamily="34" charset="0"/>
                <a:cs typeface="B Nazanin" panose="00000400000000000000" pitchFamily="2" charset="-78"/>
              </a:rPr>
              <a:t>خارج كردن يك قلم قبلا شناسايي شده در حسابها .</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4" name="مستطیل 6"/>
          <p:cNvSpPr/>
          <p:nvPr/>
        </p:nvSpPr>
        <p:spPr>
          <a:xfrm>
            <a:off x="870767" y="4728499"/>
            <a:ext cx="10208301" cy="729430"/>
          </a:xfrm>
          <a:prstGeom prst="rect">
            <a:avLst/>
          </a:prstGeom>
        </p:spPr>
        <p:txBody>
          <a:bodyPr wrap="square">
            <a:spAutoFit/>
          </a:bodyPr>
          <a:lstStyle/>
          <a:p>
            <a:pPr algn="r" rtl="1">
              <a:lnSpc>
                <a:spcPct val="115000"/>
              </a:lnSpc>
              <a:spcAft>
                <a:spcPts val="1000"/>
              </a:spcAft>
            </a:pPr>
            <a:r>
              <a:rPr lang="fa-IR" b="1" dirty="0">
                <a:latin typeface="Calibri" panose="020F0502020204030204" pitchFamily="34" charset="0"/>
                <a:ea typeface="Calibri" panose="020F0502020204030204" pitchFamily="34" charset="0"/>
                <a:cs typeface="B Nazanin" panose="00000400000000000000" pitchFamily="2" charset="-78"/>
              </a:rPr>
              <a:t>اندازه گيري يعني فرآيند تعيين آثار مالي هر فعاليت اقتصادي ،سنجش ارزش هر قلم بر حسب پول و در نهايت انتساب مبلغ هر يك از اقلام عناصر حسابداري </a:t>
            </a:r>
            <a:r>
              <a:rPr lang="fa-IR" b="1" dirty="0" smtClean="0">
                <a:latin typeface="Calibri" panose="020F0502020204030204" pitchFamily="34" charset="0"/>
                <a:ea typeface="Calibri" panose="020F0502020204030204" pitchFamily="34" charset="0"/>
                <a:cs typeface="B Nazanin" panose="00000400000000000000" pitchFamily="2" charset="-78"/>
              </a:rPr>
              <a:t>، اندازه </a:t>
            </a:r>
            <a:r>
              <a:rPr lang="fa-IR" b="1" dirty="0">
                <a:latin typeface="Calibri" panose="020F0502020204030204" pitchFamily="34" charset="0"/>
                <a:ea typeface="Calibri" panose="020F0502020204030204" pitchFamily="34" charset="0"/>
                <a:cs typeface="B Nazanin" panose="00000400000000000000" pitchFamily="2" charset="-78"/>
              </a:rPr>
              <a:t>گيري ناميده </a:t>
            </a:r>
            <a:r>
              <a:rPr lang="fa-IR" b="1" dirty="0" smtClean="0">
                <a:latin typeface="Calibri" panose="020F0502020204030204" pitchFamily="34" charset="0"/>
                <a:ea typeface="Calibri" panose="020F0502020204030204" pitchFamily="34" charset="0"/>
                <a:cs typeface="B Nazanin" panose="00000400000000000000" pitchFamily="2" charset="-78"/>
              </a:rPr>
              <a:t>مي شود</a:t>
            </a:r>
            <a:r>
              <a:rPr lang="fa-IR" b="1" dirty="0">
                <a:latin typeface="Calibri" panose="020F0502020204030204" pitchFamily="34" charset="0"/>
                <a:ea typeface="Calibri" panose="020F0502020204030204" pitchFamily="34" charset="0"/>
                <a:cs typeface="B Nazanin" panose="00000400000000000000" pitchFamily="2" charset="-78"/>
              </a:rPr>
              <a:t>.</a:t>
            </a:r>
            <a:endParaRPr lang="en-US" sz="1400" dirty="0">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1687137" y="875081"/>
            <a:ext cx="8635697" cy="619272"/>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مراحل  شناخت يك قلم در صورت مالي به شرح ذيل ميباشد:</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42326943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3"/>
          <p:cNvSpPr/>
          <p:nvPr/>
        </p:nvSpPr>
        <p:spPr>
          <a:xfrm>
            <a:off x="956357" y="2942549"/>
            <a:ext cx="10208302" cy="1887696"/>
          </a:xfrm>
          <a:prstGeom prst="rect">
            <a:avLst/>
          </a:prstGeom>
        </p:spPr>
        <p:txBody>
          <a:bodyPr wrap="square">
            <a:spAutoFit/>
          </a:bodyPr>
          <a:lstStyle/>
          <a:p>
            <a:pPr algn="r" rtl="1">
              <a:spcAft>
                <a:spcPts val="1000"/>
              </a:spcAft>
            </a:pPr>
            <a:r>
              <a:rPr lang="fa-IR" sz="20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1-ارزش </a:t>
            </a:r>
            <a:r>
              <a:rPr lang="fa-IR" sz="2000" b="1" dirty="0" err="1">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تاريخي</a:t>
            </a:r>
            <a:r>
              <a:rPr lang="fa-IR" sz="2000"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 : </a:t>
            </a:r>
            <a:r>
              <a:rPr lang="fa-IR" sz="2000" b="1" dirty="0">
                <a:latin typeface="Calibri" panose="020F0502020204030204" pitchFamily="34" charset="0"/>
                <a:ea typeface="Calibri" panose="020F0502020204030204" pitchFamily="34" charset="0"/>
                <a:cs typeface="B Nazanin" panose="00000400000000000000" pitchFamily="2" charset="-78"/>
              </a:rPr>
              <a:t>ارزش </a:t>
            </a:r>
            <a:r>
              <a:rPr lang="fa-IR" sz="2000" b="1" dirty="0" err="1">
                <a:latin typeface="Calibri" panose="020F0502020204030204" pitchFamily="34" charset="0"/>
                <a:ea typeface="Calibri" panose="020F0502020204030204" pitchFamily="34" charset="0"/>
                <a:cs typeface="B Nazanin" panose="00000400000000000000" pitchFamily="2" charset="-78"/>
              </a:rPr>
              <a:t>تاريخي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يك</a:t>
            </a:r>
            <a:r>
              <a:rPr lang="fa-IR" sz="2000" b="1" dirty="0">
                <a:latin typeface="Calibri" panose="020F0502020204030204" pitchFamily="34" charset="0"/>
                <a:ea typeface="Calibri" panose="020F0502020204030204" pitchFamily="34" charset="0"/>
                <a:cs typeface="B Nazanin" panose="00000400000000000000" pitchFamily="2" charset="-78"/>
              </a:rPr>
              <a:t> قلم </a:t>
            </a:r>
            <a:r>
              <a:rPr lang="fa-IR" sz="2000" b="1" dirty="0" err="1">
                <a:latin typeface="Calibri" panose="020F0502020204030204" pitchFamily="34" charset="0"/>
                <a:ea typeface="Calibri" panose="020F0502020204030204" pitchFamily="34" charset="0"/>
                <a:cs typeface="B Nazanin" panose="00000400000000000000" pitchFamily="2" charset="-78"/>
              </a:rPr>
              <a:t>دارايي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يا</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بهاي</a:t>
            </a:r>
            <a:r>
              <a:rPr lang="fa-IR" sz="2000" b="1" dirty="0">
                <a:latin typeface="Calibri" panose="020F0502020204030204" pitchFamily="34" charset="0"/>
                <a:ea typeface="Calibri" panose="020F0502020204030204" pitchFamily="34" charset="0"/>
                <a:cs typeface="B Nazanin" panose="00000400000000000000" pitchFamily="2" charset="-78"/>
              </a:rPr>
              <a:t> تمام شده آن عبارتند از </a:t>
            </a:r>
            <a:r>
              <a:rPr lang="fa-IR" sz="2000" b="1" dirty="0" err="1">
                <a:latin typeface="Calibri" panose="020F0502020204030204" pitchFamily="34" charset="0"/>
                <a:ea typeface="Calibri" panose="020F0502020204030204" pitchFamily="34" charset="0"/>
                <a:cs typeface="B Nazanin" panose="00000400000000000000" pitchFamily="2" charset="-78"/>
              </a:rPr>
              <a:t>قيمت</a:t>
            </a:r>
            <a:r>
              <a:rPr lang="fa-IR" sz="2000" b="1" dirty="0">
                <a:latin typeface="Calibri" panose="020F0502020204030204" pitchFamily="34" charset="0"/>
                <a:ea typeface="Calibri" panose="020F0502020204030204" pitchFamily="34" charset="0"/>
                <a:cs typeface="B Nazanin" panose="00000400000000000000" pitchFamily="2" charset="-78"/>
              </a:rPr>
              <a:t> تحقق </a:t>
            </a:r>
            <a:r>
              <a:rPr lang="fa-IR" sz="2000" b="1" dirty="0" err="1">
                <a:latin typeface="Calibri" panose="020F0502020204030204" pitchFamily="34" charset="0"/>
                <a:ea typeface="Calibri" panose="020F0502020204030204" pitchFamily="34" charset="0"/>
                <a:cs typeface="B Nazanin" panose="00000400000000000000" pitchFamily="2" charset="-78"/>
              </a:rPr>
              <a:t>يافته</a:t>
            </a:r>
            <a:r>
              <a:rPr lang="fa-IR" sz="2000" b="1" dirty="0">
                <a:latin typeface="Calibri" panose="020F0502020204030204" pitchFamily="34" charset="0"/>
                <a:ea typeface="Calibri" panose="020F0502020204030204" pitchFamily="34" charset="0"/>
                <a:cs typeface="B Nazanin" panose="00000400000000000000" pitchFamily="2" charset="-78"/>
              </a:rPr>
              <a:t> در زمان وقوع معامله </a:t>
            </a:r>
            <a:r>
              <a:rPr lang="fa-IR" sz="2000" b="1" dirty="0" err="1">
                <a:latin typeface="Calibri" panose="020F0502020204030204" pitchFamily="34" charset="0"/>
                <a:ea typeface="Calibri" panose="020F0502020204030204" pitchFamily="34" charset="0"/>
                <a:cs typeface="B Nazanin" panose="00000400000000000000" pitchFamily="2" charset="-78"/>
              </a:rPr>
              <a:t>كه</a:t>
            </a:r>
            <a:r>
              <a:rPr lang="fa-IR" sz="2000" b="1" dirty="0">
                <a:latin typeface="Calibri" panose="020F0502020204030204" pitchFamily="34" charset="0"/>
                <a:ea typeface="Calibri" panose="020F0502020204030204" pitchFamily="34" charset="0"/>
                <a:cs typeface="B Nazanin" panose="00000400000000000000" pitchFamily="2" charset="-78"/>
              </a:rPr>
              <a:t> معادل وجه نقد </a:t>
            </a:r>
            <a:r>
              <a:rPr lang="fa-IR" sz="2000" b="1" dirty="0" err="1">
                <a:latin typeface="Calibri" panose="020F0502020204030204" pitchFamily="34" charset="0"/>
                <a:ea typeface="Calibri" panose="020F0502020204030204" pitchFamily="34" charset="0"/>
                <a:cs typeface="B Nazanin" panose="00000400000000000000" pitchFamily="2" charset="-78"/>
              </a:rPr>
              <a:t>پرداختي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يا</a:t>
            </a:r>
            <a:r>
              <a:rPr lang="fa-IR" sz="2000" b="1" dirty="0">
                <a:latin typeface="Calibri" panose="020F0502020204030204" pitchFamily="34" charset="0"/>
                <a:ea typeface="Calibri" panose="020F0502020204030204" pitchFamily="34" charset="0"/>
                <a:cs typeface="B Nazanin" panose="00000400000000000000" pitchFamily="2" charset="-78"/>
              </a:rPr>
              <a:t> قابل پرداخت و </a:t>
            </a:r>
            <a:r>
              <a:rPr lang="fa-IR" sz="2000" b="1" dirty="0" err="1">
                <a:latin typeface="Calibri" panose="020F0502020204030204" pitchFamily="34" charset="0"/>
                <a:ea typeface="Calibri" panose="020F0502020204030204" pitchFamily="34" charset="0"/>
                <a:cs typeface="B Nazanin" panose="00000400000000000000" pitchFamily="2" charset="-78"/>
              </a:rPr>
              <a:t>يا</a:t>
            </a:r>
            <a:r>
              <a:rPr lang="fa-IR" sz="2000" b="1" dirty="0">
                <a:latin typeface="Calibri" panose="020F0502020204030204" pitchFamily="34" charset="0"/>
                <a:ea typeface="Calibri" panose="020F0502020204030204" pitchFamily="34" charset="0"/>
                <a:cs typeface="B Nazanin" panose="00000400000000000000" pitchFamily="2" charset="-78"/>
              </a:rPr>
              <a:t> ارزش </a:t>
            </a:r>
            <a:r>
              <a:rPr lang="fa-IR" sz="2000" b="1" dirty="0" err="1">
                <a:latin typeface="Calibri" panose="020F0502020204030204" pitchFamily="34" charset="0"/>
                <a:ea typeface="Calibri" panose="020F0502020204030204" pitchFamily="34" charset="0"/>
                <a:cs typeface="B Nazanin" panose="00000400000000000000" pitchFamily="2" charset="-78"/>
              </a:rPr>
              <a:t>نقدي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مابه</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ازاي</a:t>
            </a:r>
            <a:r>
              <a:rPr lang="fa-IR" sz="2000" b="1" dirty="0">
                <a:latin typeface="Calibri" panose="020F0502020204030204" pitchFamily="34" charset="0"/>
                <a:ea typeface="Calibri" panose="020F0502020204030204" pitchFamily="34" charset="0"/>
                <a:cs typeface="B Nazanin" panose="00000400000000000000" pitchFamily="2" charset="-78"/>
              </a:rPr>
              <a:t> واگذار شده </a:t>
            </a:r>
            <a:r>
              <a:rPr lang="fa-IR" sz="2000" b="1" dirty="0" err="1">
                <a:latin typeface="Calibri" panose="020F0502020204030204" pitchFamily="34" charset="0"/>
                <a:ea typeface="Calibri" panose="020F0502020204030204" pitchFamily="34" charset="0"/>
                <a:cs typeface="B Nazanin" panose="00000400000000000000" pitchFamily="2" charset="-78"/>
              </a:rPr>
              <a:t>براي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تحصيل</a:t>
            </a:r>
            <a:r>
              <a:rPr lang="fa-IR" sz="2000" b="1" dirty="0">
                <a:latin typeface="Calibri" panose="020F0502020204030204" pitchFamily="34" charset="0"/>
                <a:ea typeface="Calibri" panose="020F0502020204030204" pitchFamily="34" charset="0"/>
                <a:cs typeface="B Nazanin" panose="00000400000000000000" pitchFamily="2" charset="-78"/>
              </a:rPr>
              <a:t> آن قلم است .</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fa-IR" sz="2000"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2-ارزش </a:t>
            </a:r>
            <a:r>
              <a:rPr lang="fa-IR" sz="2000" b="1" dirty="0" err="1">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جاري</a:t>
            </a:r>
            <a:r>
              <a:rPr lang="fa-IR" sz="2000"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 : </a:t>
            </a:r>
            <a:r>
              <a:rPr lang="fa-IR" sz="2000" b="1" dirty="0">
                <a:latin typeface="Calibri" panose="020F0502020204030204" pitchFamily="34" charset="0"/>
                <a:ea typeface="Calibri" panose="020F0502020204030204" pitchFamily="34" charset="0"/>
                <a:cs typeface="B Nazanin" panose="00000400000000000000" pitchFamily="2" charset="-78"/>
              </a:rPr>
              <a:t>عبارتند از وجه نقد </a:t>
            </a:r>
            <a:r>
              <a:rPr lang="fa-IR" sz="2000" b="1" dirty="0" err="1">
                <a:latin typeface="Calibri" panose="020F0502020204030204" pitchFamily="34" charset="0"/>
                <a:ea typeface="Calibri" panose="020F0502020204030204" pitchFamily="34" charset="0"/>
                <a:cs typeface="B Nazanin" panose="00000400000000000000" pitchFamily="2" charset="-78"/>
              </a:rPr>
              <a:t>يا</a:t>
            </a:r>
            <a:r>
              <a:rPr lang="fa-IR" sz="2000" b="1" dirty="0">
                <a:latin typeface="Calibri" panose="020F0502020204030204" pitchFamily="34" charset="0"/>
                <a:ea typeface="Calibri" panose="020F0502020204030204" pitchFamily="34" charset="0"/>
                <a:cs typeface="B Nazanin" panose="00000400000000000000" pitchFamily="2" charset="-78"/>
              </a:rPr>
              <a:t> ارزش </a:t>
            </a:r>
            <a:r>
              <a:rPr lang="fa-IR" sz="2000" b="1" dirty="0" err="1">
                <a:latin typeface="Calibri" panose="020F0502020204030204" pitchFamily="34" charset="0"/>
                <a:ea typeface="Calibri" panose="020F0502020204030204" pitchFamily="34" charset="0"/>
                <a:cs typeface="B Nazanin" panose="00000400000000000000" pitchFamily="2" charset="-78"/>
              </a:rPr>
              <a:t>نقدي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مابه</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ازايي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كه</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براي</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تحصيل</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يا</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جايگزين</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err="1">
                <a:latin typeface="Calibri" panose="020F0502020204030204" pitchFamily="34" charset="0"/>
                <a:ea typeface="Calibri" panose="020F0502020204030204" pitchFamily="34" charset="0"/>
                <a:cs typeface="B Nazanin" panose="00000400000000000000" pitchFamily="2" charset="-78"/>
              </a:rPr>
              <a:t>كردن</a:t>
            </a:r>
            <a:r>
              <a:rPr lang="fa-IR" sz="2000" b="1" dirty="0">
                <a:latin typeface="Calibri" panose="020F0502020204030204" pitchFamily="34" charset="0"/>
                <a:ea typeface="Calibri" panose="020F0502020204030204" pitchFamily="34" charset="0"/>
                <a:cs typeface="B Nazanin" panose="00000400000000000000" pitchFamily="2" charset="-78"/>
              </a:rPr>
              <a:t> آن قلم </a:t>
            </a:r>
            <a:r>
              <a:rPr lang="fa-IR" sz="2000" b="1" dirty="0" err="1">
                <a:latin typeface="Calibri" panose="020F0502020204030204" pitchFamily="34" charset="0"/>
                <a:ea typeface="Calibri" panose="020F0502020204030204" pitchFamily="34" charset="0"/>
                <a:cs typeface="B Nazanin" panose="00000400000000000000" pitchFamily="2" charset="-78"/>
              </a:rPr>
              <a:t>دارايي</a:t>
            </a:r>
            <a:r>
              <a:rPr lang="fa-IR" sz="2000" b="1" dirty="0">
                <a:latin typeface="Calibri" panose="020F0502020204030204" pitchFamily="34" charset="0"/>
                <a:ea typeface="Calibri" panose="020F0502020204030204" pitchFamily="34" charset="0"/>
                <a:cs typeface="B Nazanin" panose="00000400000000000000" pitchFamily="2" charset="-78"/>
              </a:rPr>
              <a:t> در زمان حاضر </a:t>
            </a:r>
            <a:r>
              <a:rPr lang="fa-IR" sz="2000" b="1" dirty="0" err="1">
                <a:latin typeface="Calibri" panose="020F0502020204030204" pitchFamily="34" charset="0"/>
                <a:ea typeface="Calibri" panose="020F0502020204030204" pitchFamily="34" charset="0"/>
                <a:cs typeface="B Nazanin" panose="00000400000000000000" pitchFamily="2" charset="-78"/>
              </a:rPr>
              <a:t>بايد</a:t>
            </a:r>
            <a:r>
              <a:rPr lang="fa-IR" sz="2000" b="1" dirty="0">
                <a:latin typeface="Calibri" panose="020F0502020204030204" pitchFamily="34" charset="0"/>
                <a:ea typeface="Calibri" panose="020F0502020204030204" pitchFamily="34" charset="0"/>
                <a:cs typeface="B Nazanin" panose="00000400000000000000" pitchFamily="2" charset="-78"/>
              </a:rPr>
              <a:t> پرداخت شود.</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fa-IR" sz="2000" b="1" dirty="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3-ارزش بازار : </a:t>
            </a:r>
            <a:r>
              <a:rPr lang="fa-IR" sz="2000" b="1" dirty="0">
                <a:latin typeface="Calibri" panose="020F0502020204030204" pitchFamily="34" charset="0"/>
                <a:ea typeface="Calibri" panose="020F0502020204030204" pitchFamily="34" charset="0"/>
                <a:cs typeface="B Nazanin" panose="00000400000000000000" pitchFamily="2" charset="-78"/>
              </a:rPr>
              <a:t>عبارتند از وجه نقد يا هم ارز آن كه از فروش دارايي در روال عادي در بازار رسمي عايد مي </a:t>
            </a:r>
            <a:r>
              <a:rPr lang="fa-IR" sz="2000" b="1" dirty="0" smtClean="0">
                <a:latin typeface="Calibri" panose="020F0502020204030204" pitchFamily="34" charset="0"/>
                <a:ea typeface="Calibri" panose="020F0502020204030204" pitchFamily="34" charset="0"/>
                <a:cs typeface="B Nazanin" panose="00000400000000000000" pitchFamily="2" charset="-78"/>
              </a:rPr>
              <a:t>شود.</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814957" y="807479"/>
            <a:ext cx="9526967" cy="487506"/>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none">
            <a:spAutoFit/>
          </a:bodyPr>
          <a:lstStyle/>
          <a:p>
            <a:pPr algn="r" rtl="1">
              <a:lnSpc>
                <a:spcPct val="107000"/>
              </a:lnSpc>
            </a:pPr>
            <a:r>
              <a:rPr lang="fa-IR"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براي اندازه گيري ارزش دارايي و بدهي وتغيير در سرمايه از مباني ذيل استفاده ميكنند:</a:t>
            </a:r>
            <a:endParaRPr lang="en-US" sz="24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620" y="4700789"/>
            <a:ext cx="1751032" cy="17770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6229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582293"/>
            <a:ext cx="10152529" cy="2503249"/>
          </a:xfrm>
          <a:prstGeom prst="rect">
            <a:avLst/>
          </a:prstGeom>
        </p:spPr>
        <p:txBody>
          <a:bodyPr wrap="square">
            <a:spAutoFit/>
          </a:bodyPr>
          <a:lstStyle/>
          <a:p>
            <a:pPr algn="r" rtl="1">
              <a:spcAft>
                <a:spcPts val="1000"/>
              </a:spcAft>
            </a:pPr>
            <a:r>
              <a:rPr lang="fa-IR" sz="20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4- ارزش خالص بازيافتني (خالص ارزش فروش) : </a:t>
            </a:r>
            <a:r>
              <a:rPr lang="fa-IR" sz="2000" b="1" dirty="0" smtClean="0">
                <a:latin typeface="Calibri" panose="020F0502020204030204" pitchFamily="34" charset="0"/>
                <a:ea typeface="Calibri" panose="020F0502020204030204" pitchFamily="34" charset="0"/>
                <a:cs typeface="B Nazanin" panose="00000400000000000000" pitchFamily="2" charset="-78"/>
              </a:rPr>
              <a:t>عبارتند از وجه نقد يا هم ارز آن كه انتظار مي رود در روال عادي عمليات از فروش يا واگذاري به طور خالص يعني پس از كسر هزينه ها مربوط به دست آيد.</a:t>
            </a:r>
            <a:endParaRPr lang="en-US" sz="2000" b="1" dirty="0" smtClean="0">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fa-IR" sz="20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5-ارزش تسويه : </a:t>
            </a:r>
            <a:r>
              <a:rPr lang="fa-IR" sz="2000" b="1" dirty="0" smtClean="0">
                <a:latin typeface="Calibri" panose="020F0502020204030204" pitchFamily="34" charset="0"/>
                <a:ea typeface="Calibri" panose="020F0502020204030204" pitchFamily="34" charset="0"/>
                <a:cs typeface="B Nazanin" panose="00000400000000000000" pitchFamily="2" charset="-78"/>
              </a:rPr>
              <a:t>عبارتند از مبلغ قطعي يا برآوردي كه براي ايفاي تعهد يا تاديه بدهي در روال عادي عمليات در آينده پرداخت مي شود.</a:t>
            </a:r>
            <a:endParaRPr lang="en-US" sz="2000" b="1" dirty="0" smtClean="0">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fa-IR" sz="2000" b="1" dirty="0" smtClean="0">
                <a:solidFill>
                  <a:schemeClr val="accent1">
                    <a:lumMod val="60000"/>
                    <a:lumOff val="40000"/>
                  </a:schemeClr>
                </a:solidFill>
                <a:latin typeface="Calibri" panose="020F0502020204030204" pitchFamily="34" charset="0"/>
                <a:ea typeface="Calibri" panose="020F0502020204030204" pitchFamily="34" charset="0"/>
                <a:cs typeface="B Nazanin" panose="00000400000000000000" pitchFamily="2" charset="-78"/>
              </a:rPr>
              <a:t>6- ارزش فعلي : </a:t>
            </a:r>
            <a:r>
              <a:rPr lang="fa-IR" sz="2000" b="1" dirty="0" smtClean="0">
                <a:latin typeface="Calibri" panose="020F0502020204030204" pitchFamily="34" charset="0"/>
                <a:ea typeface="Calibri" panose="020F0502020204030204" pitchFamily="34" charset="0"/>
                <a:cs typeface="B Nazanin" panose="00000400000000000000" pitchFamily="2" charset="-78"/>
              </a:rPr>
              <a:t>ارزش فعلي يك قلم دارايي عبارتند از مبلغ تنزيل شده وجوه نقد خالصي كه انتظار مي رود در روال عادي عمليات از بكارگيري يا واگذاري آن دارايي حاصل شود . ارزش فعلي يك قلم بدهي عبارتند از تنزيل وجوه نقدي كه انطظار ميرود در روال عادي عمليات براي تسويه پرداخت شود. بدست آيد. </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3479546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15816" y="3408218"/>
            <a:ext cx="7967599" cy="1107996"/>
          </a:xfrm>
          <a:prstGeom prst="rect">
            <a:avLst/>
          </a:prstGeom>
          <a:noFill/>
          <a:effectLst>
            <a:reflection blurRad="6350" stA="50000" endA="295" endPos="92000" dist="101600" dir="5400000" sy="-100000" algn="bl" rotWithShape="0"/>
          </a:effectLst>
        </p:spPr>
        <p:txBody>
          <a:bodyPr wrap="square">
            <a:spAutoFit/>
          </a:bodyPr>
          <a:lstStyle/>
          <a:p>
            <a:pPr algn="r" rtl="1" eaLnBrk="1" hangingPunct="1">
              <a:defRPr/>
            </a:pPr>
            <a:r>
              <a:rPr lang="fa-IR" sz="6600" b="1" dirty="0">
                <a:solidFill>
                  <a:schemeClr val="tx2"/>
                </a:solidFill>
                <a:cs typeface="2  Baran Outline" panose="00000400000000000000" pitchFamily="2" charset="-78"/>
              </a:rPr>
              <a:t>با تشکر از همراهی شما           </a:t>
            </a:r>
            <a:endParaRPr lang="en-US" sz="6600" b="1" dirty="0">
              <a:solidFill>
                <a:schemeClr val="tx2"/>
              </a:solidFill>
              <a:cs typeface="2  Baran Outline" panose="00000400000000000000" pitchFamily="2" charset="-78"/>
            </a:endParaRPr>
          </a:p>
        </p:txBody>
      </p:sp>
    </p:spTree>
    <p:extLst>
      <p:ext uri="{BB962C8B-B14F-4D97-AF65-F5344CB8AC3E}">
        <p14:creationId xmlns:p14="http://schemas.microsoft.com/office/powerpoint/2010/main" val="1714087406"/>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0" y="2234576"/>
            <a:ext cx="11677650" cy="2062103"/>
          </a:xfrm>
          <a:prstGeom prst="rect">
            <a:avLst/>
          </a:prstGeom>
        </p:spPr>
        <p:txBody>
          <a:bodyPr wrap="square">
            <a:spAutoFit/>
          </a:bodyPr>
          <a:lstStyle/>
          <a:p>
            <a:pPr algn="r" rtl="1">
              <a:spcAft>
                <a:spcPts val="0"/>
              </a:spcAft>
            </a:pPr>
            <a:r>
              <a:rPr lang="fa-IR" sz="24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تعریف اندازه گیری از استیونس:</a:t>
            </a:r>
            <a:endPar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algn="r" rtl="1"/>
            <a:r>
              <a:rPr lang="fa-IR" sz="2000" b="1" dirty="0" smtClean="0">
                <a:latin typeface="Calibri" panose="020F0502020204030204" pitchFamily="34" charset="0"/>
                <a:ea typeface="Calibri" panose="020F0502020204030204" pitchFamily="34" charset="0"/>
                <a:cs typeface="B Nazanin" panose="00000400000000000000" pitchFamily="2" charset="-78"/>
              </a:rPr>
              <a:t> اندازه گیری تخصیص اعداد به خصوصیات یا </a:t>
            </a:r>
            <a:r>
              <a:rPr lang="fa-IR" sz="2000" b="1" smtClean="0">
                <a:latin typeface="Calibri" panose="020F0502020204030204" pitchFamily="34" charset="0"/>
                <a:ea typeface="Calibri" panose="020F0502020204030204" pitchFamily="34" charset="0"/>
                <a:cs typeface="B Nazanin" panose="00000400000000000000" pitchFamily="2" charset="-78"/>
              </a:rPr>
              <a:t>ویژگی </a:t>
            </a:r>
            <a:r>
              <a:rPr lang="fa-IR" sz="2000" b="1" smtClean="0">
                <a:latin typeface="Calibri" panose="020F0502020204030204" pitchFamily="34" charset="0"/>
                <a:ea typeface="Calibri" panose="020F0502020204030204" pitchFamily="34" charset="0"/>
                <a:cs typeface="B Nazanin" panose="00000400000000000000" pitchFamily="2" charset="-78"/>
              </a:rPr>
              <a:t>هاست.</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r" rtl="1"/>
            <a:endParaRPr lang="fa-IR" sz="2000" b="1" dirty="0">
              <a:latin typeface="Calibri" panose="020F0502020204030204" pitchFamily="34" charset="0"/>
              <a:ea typeface="Calibri" panose="020F0502020204030204" pitchFamily="34" charset="0"/>
              <a:cs typeface="B Nazanin" panose="00000400000000000000" pitchFamily="2" charset="-78"/>
            </a:endParaRPr>
          </a:p>
          <a:p>
            <a:pPr algn="r" rtl="1"/>
            <a:r>
              <a:rPr lang="fa-IR" sz="24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تعریف اندازه گیری از نظر </a:t>
            </a:r>
            <a:r>
              <a:rPr lang="fa-IR" sz="24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کمپبل: </a:t>
            </a:r>
            <a:r>
              <a:rPr lang="fa-IR" sz="2000" b="1" dirty="0" smtClean="0">
                <a:latin typeface="Calibri" panose="020F0502020204030204" pitchFamily="34" charset="0"/>
                <a:ea typeface="Calibri" panose="020F0502020204030204" pitchFamily="34" charset="0"/>
                <a:cs typeface="B Nazanin" panose="00000400000000000000" pitchFamily="2" charset="-78"/>
              </a:rPr>
              <a:t>(یکی از نخستین افرادی به موضوع اندازه گیری پرداخته است):</a:t>
            </a:r>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smtClean="0">
                <a:latin typeface="Calibri" panose="020F0502020204030204" pitchFamily="34" charset="0"/>
                <a:ea typeface="Calibri" panose="020F0502020204030204" pitchFamily="34" charset="0"/>
                <a:cs typeface="B Nazanin" panose="00000400000000000000" pitchFamily="2" charset="-78"/>
              </a:rPr>
              <a:t>     </a:t>
            </a: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r" rtl="1"/>
            <a:r>
              <a:rPr lang="fa-IR" sz="2000" b="1" dirty="0">
                <a:latin typeface="Calibri" panose="020F0502020204030204" pitchFamily="34" charset="0"/>
                <a:ea typeface="Calibri" panose="020F0502020204030204" pitchFamily="34" charset="0"/>
                <a:cs typeface="B Nazanin" panose="00000400000000000000" pitchFamily="2" charset="-78"/>
              </a:rPr>
              <a:t> </a:t>
            </a: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smtClean="0">
                <a:latin typeface="Calibri" panose="020F0502020204030204" pitchFamily="34" charset="0"/>
                <a:ea typeface="Calibri" panose="020F0502020204030204" pitchFamily="34" charset="0"/>
                <a:cs typeface="B Nazanin" panose="00000400000000000000" pitchFamily="2" charset="-78"/>
              </a:rPr>
              <a:t>  </a:t>
            </a:r>
            <a:r>
              <a:rPr lang="fa-IR" sz="2000" b="1" dirty="0" smtClean="0">
                <a:latin typeface="Calibri" panose="020F0502020204030204" pitchFamily="34" charset="0"/>
                <a:ea typeface="Calibri" panose="020F0502020204030204" pitchFamily="34" charset="0"/>
                <a:cs typeface="B Nazanin" panose="00000400000000000000" pitchFamily="2" charset="-78"/>
              </a:rPr>
              <a:t>اشیا (موضوعات) مورد اندازه گیری تعریف نمود.</a:t>
            </a:r>
            <a:endParaRPr lang="en-US" sz="2000" b="1" dirty="0" smtClean="0">
              <a:latin typeface="Calibri" panose="020F0502020204030204" pitchFamily="34" charset="0"/>
              <a:ea typeface="Calibri" panose="020F0502020204030204" pitchFamily="34" charset="0"/>
              <a:cs typeface="B Nazanin" panose="00000400000000000000" pitchFamily="2" charset="-78"/>
            </a:endParaRPr>
          </a:p>
          <a:p>
            <a:pPr algn="r" rtl="1">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تخصیص اعداد به منظور نشان دادن خصیصه های مادی غیر عدد یک سیسیتم، مطابق با قوانین حاکم بر این خصیصه ها می باشد.</a:t>
            </a:r>
            <a:endParaRPr lang="en-US" sz="2000" b="1" dirty="0" smtClean="0">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639383" y="4232079"/>
            <a:ext cx="11270087" cy="1569660"/>
          </a:xfrm>
          <a:prstGeom prst="rect">
            <a:avLst/>
          </a:prstGeom>
        </p:spPr>
        <p:txBody>
          <a:bodyPr wrap="square">
            <a:spAutoFit/>
          </a:bodyPr>
          <a:lstStyle/>
          <a:p>
            <a:pPr algn="r" rtl="1">
              <a:lnSpc>
                <a:spcPct val="150000"/>
              </a:lnSpc>
            </a:pPr>
            <a:r>
              <a:rPr lang="fa-IR" sz="24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تعریف اندازه گیری از نظر استرلینگ:</a:t>
            </a:r>
            <a:endPar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0"/>
              </a:spcAft>
            </a:pPr>
            <a:r>
              <a:rPr lang="fa-IR" sz="2000" b="1" dirty="0" smtClean="0">
                <a:latin typeface="Calibri" panose="020F0502020204030204" pitchFamily="34" charset="0"/>
                <a:ea typeface="Calibri" panose="020F0502020204030204" pitchFamily="34" charset="0"/>
                <a:cs typeface="B Nazanin" panose="00000400000000000000" pitchFamily="2" charset="-78"/>
              </a:rPr>
              <a:t>قواعدی که می توان در اندازه گیری از آن استفاده کرد باید  محدود باشند در غیر این صورت هر گونه تخصیص عددی را می توان اندازه گیری نامید.</a:t>
            </a:r>
            <a:endParaRPr lang="en-US" sz="2000" b="1"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7972919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نمودار 3"/>
          <p:cNvGraphicFramePr/>
          <p:nvPr>
            <p:extLst>
              <p:ext uri="{D42A27DB-BD31-4B8C-83A1-F6EECF244321}">
                <p14:modId xmlns:p14="http://schemas.microsoft.com/office/powerpoint/2010/main" val="2340907323"/>
              </p:ext>
            </p:extLst>
          </p:nvPr>
        </p:nvGraphicFramePr>
        <p:xfrm>
          <a:off x="218942" y="218941"/>
          <a:ext cx="11383446" cy="642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654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یل 1"/>
          <p:cNvSpPr/>
          <p:nvPr/>
        </p:nvSpPr>
        <p:spPr>
          <a:xfrm>
            <a:off x="502276" y="2766540"/>
            <a:ext cx="11152031" cy="2554545"/>
          </a:xfrm>
          <a:prstGeom prst="rect">
            <a:avLst/>
          </a:prstGeom>
        </p:spPr>
        <p:txBody>
          <a:bodyPr wrap="square">
            <a:spAutoFit/>
          </a:bodyPr>
          <a:lstStyle/>
          <a:p>
            <a:pPr algn="r" rtl="1">
              <a:spcAft>
                <a:spcPts val="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 اگر عدد تخصیص یافته به یک شی (موضوع)، در نتیجه اندازه گیری واقعی آن خاصه باشد، آن را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اندازه گیری مستقیم </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می گویند.</a:t>
            </a:r>
          </a:p>
          <a:p>
            <a:pPr algn="r" rtl="1">
              <a:spcAft>
                <a:spcPts val="0"/>
              </a:spcAft>
            </a:pP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spcAft>
                <a:spcPts val="0"/>
              </a:spcAft>
            </a:pP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اندازه گیری غیر مستقیم </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یک خاصه، نوعی اندازه گیری با استفاده از ابزارهای تقریبی می باشد.</a:t>
            </a:r>
          </a:p>
          <a:p>
            <a:pPr algn="r" rtl="1">
              <a:spcAft>
                <a:spcPts val="0"/>
              </a:spcAft>
            </a:pP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spcAft>
                <a:spcPts val="0"/>
              </a:spcAft>
              <a:buFont typeface="Wingdings" panose="05000000000000000000" pitchFamily="2" charset="2"/>
              <a:buChar char="ü"/>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معمولا اندازه گیری های مستقیم بر اندازه گیری غیر مستقیم ارجحیت دارد.</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spcAft>
                <a:spcPts val="0"/>
              </a:spcAft>
              <a:buFont typeface="Wingdings" panose="05000000000000000000" pitchFamily="2" charset="2"/>
              <a:buChar char="ü"/>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طبقه بندی دیگری از اندازه گیری، طبقه بندی براساس </a:t>
            </a:r>
            <a:r>
              <a:rPr lang="fa-IR" sz="2000" b="1" dirty="0" smtClean="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اندازه ارزیابی کننده و اندازه های پیش بینی کننده </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است.</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spcAft>
                <a:spcPts val="0"/>
              </a:spcAft>
              <a:buFont typeface="Wingdings" panose="05000000000000000000" pitchFamily="2" charset="2"/>
              <a:buChar char="ü"/>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اندازه گیری ارزیابی کننده مربوط به خاصه </a:t>
            </a:r>
            <a:r>
              <a:rPr lang="fa-IR" sz="2000" b="1" dirty="0" err="1" smtClean="0">
                <a:effectLst/>
                <a:latin typeface="Calibri" panose="020F0502020204030204" pitchFamily="34" charset="0"/>
                <a:ea typeface="Calibri" panose="020F0502020204030204" pitchFamily="34" charset="0"/>
                <a:cs typeface="B Nazanin" panose="00000400000000000000" pitchFamily="2" charset="-78"/>
              </a:rPr>
              <a:t>هایی</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 از اشیا می باشد که می توان مو </a:t>
            </a:r>
            <a:r>
              <a:rPr lang="fa-IR" sz="2000" b="1" dirty="0" err="1" smtClean="0">
                <a:effectLst/>
                <a:latin typeface="Calibri" panose="020F0502020204030204" pitchFamily="34" charset="0"/>
                <a:ea typeface="Calibri" panose="020F0502020204030204" pitchFamily="34" charset="0"/>
                <a:cs typeface="B Nazanin" panose="00000400000000000000" pitchFamily="2" charset="-78"/>
              </a:rPr>
              <a:t>قعیتی</a:t>
            </a:r>
            <a:r>
              <a:rPr lang="fa-IR" sz="2000" b="1" dirty="0" smtClean="0">
                <a:effectLst/>
                <a:latin typeface="Calibri" panose="020F0502020204030204" pitchFamily="34" charset="0"/>
                <a:ea typeface="Calibri" panose="020F0502020204030204" pitchFamily="34" charset="0"/>
                <a:cs typeface="B Nazanin" panose="00000400000000000000" pitchFamily="2" charset="-78"/>
              </a:rPr>
              <a:t> را ارزیابی کرد.</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spcAft>
                <a:spcPts val="0"/>
              </a:spcAft>
              <a:buFont typeface="Wingdings" panose="05000000000000000000" pitchFamily="2" charset="2"/>
              <a:buChar char="ü"/>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اندازه گیری پیش بینی کننده با شرایطی در ارتباط هستند که می توانند نشانگر شرایط آتی باشند.</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224270" y="607362"/>
            <a:ext cx="5840489" cy="1146211"/>
          </a:xfrm>
          <a:prstGeom prst="rect">
            <a:avLst/>
          </a:prstGeom>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wrap="square">
            <a:spAutoFit/>
          </a:bodyPr>
          <a:lstStyle/>
          <a:p>
            <a:pPr marL="514350" indent="-514350" algn="r" rtl="1">
              <a:lnSpc>
                <a:spcPct val="107000"/>
              </a:lnSpc>
              <a:buAutoNum type="arabicPeriod"/>
            </a:pPr>
            <a:r>
              <a:rPr lang="fa-IR" sz="3200" dirty="0" smtClean="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اندازه </a:t>
            </a: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گیری </a:t>
            </a:r>
            <a:r>
              <a:rPr lang="fa-IR" sz="3200" dirty="0" smtClean="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مستقیم</a:t>
            </a:r>
          </a:p>
          <a:p>
            <a:pPr marL="514350" indent="-514350" rtl="1">
              <a:lnSpc>
                <a:spcPct val="107000"/>
              </a:lnSpc>
              <a:buAutoNum type="arabicPeriod"/>
            </a:pPr>
            <a:r>
              <a:rPr lang="fa-IR" sz="3200" dirty="0" smtClean="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 اندازه گیری غیر </a:t>
            </a:r>
            <a:r>
              <a:rPr lang="fa-IR"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rPr>
              <a:t>مستقیم:</a:t>
            </a:r>
            <a:endParaRPr lang="en-US" sz="3200" dirty="0">
              <a:solidFill>
                <a:schemeClr val="accent1">
                  <a:lumMod val="20000"/>
                  <a:lumOff val="8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30685924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338" y="2603500"/>
            <a:ext cx="10998559" cy="3416300"/>
          </a:xfrm>
        </p:spPr>
        <p:txBody>
          <a:bodyPr>
            <a:normAutofit/>
          </a:bodyPr>
          <a:lstStyle/>
          <a:p>
            <a:pPr algn="just">
              <a:buFont typeface="Wingdings" panose="05000000000000000000" pitchFamily="2" charset="2"/>
              <a:buChar char="ü"/>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به عنوان مثال سود سال جاری به دلیل آنکه می توان بر اساس آن سود سال بعد را پیش بینی کرد در نتیجه </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پیش بین کننده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است</a:t>
            </a:r>
            <a:r>
              <a:rPr lang="fa-IR" sz="20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 البته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سود از لحاظ این که عملکرد دوره را نشان می دهد می توان به عنوان </a:t>
            </a:r>
            <a:r>
              <a:rPr lang="fa-IR" sz="20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ارزیاب کننده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نیز در نظر گرفت.</a:t>
            </a:r>
            <a:endParaRPr lang="en-US"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ü"/>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بسیاری از اندازه گیری ها در حسابداری مالی (سنتی) نه از نوع ارزیابند و نه از نوع پیش بین، مانند استهلاک بر مبنای بهای تمام شده، ارزشیابی موجودی کالا بیانگر هیچ واقعی ای نمی باشند. مهم نیست که آیا این مقادیر را اندازه گیری در نظر گرفت یا نه بلکه مهم این است که مقادیر برای استفاده کنندگان سودمند باشد</a:t>
            </a:r>
            <a:r>
              <a:rPr lang="fa-IR" sz="20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a:t>
            </a:r>
          </a:p>
          <a:p>
            <a:pPr algn="just">
              <a:buFont typeface="Wingdings" panose="05000000000000000000" pitchFamily="2" charset="2"/>
              <a:buChar char="ü"/>
            </a:pPr>
            <a:r>
              <a:rPr lang="fa-IR" sz="20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استرلینگ روشهایی نظیر فایفو و لایفو را محسابه می داند نه اندازه گیری، زیرا آنها با اندازه گیری پدیده یا خاصه واقعی ای انطباق ندارند.</a:t>
            </a:r>
            <a:endParaRPr lang="en-US" sz="2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ü"/>
            </a:pPr>
            <a:endParaRPr lang="fa-IR" sz="2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84" y="5018356"/>
            <a:ext cx="2315093" cy="1001444"/>
          </a:xfrm>
          <a:prstGeom prst="ellipse">
            <a:avLst/>
          </a:prstGeom>
          <a:ln w="190500" cap="rnd">
            <a:solidFill>
              <a:srgbClr val="C8C6BD"/>
            </a:solidFill>
            <a:prstDash val="solid"/>
          </a:ln>
          <a:effectLst>
            <a:outerShdw blurRad="127000" algn="bl" rotWithShape="0">
              <a:srgbClr val="000000"/>
            </a:outerShdw>
            <a:reflection blurRad="6350" stA="50000" endA="300" endPos="55500" dist="50800" dir="5400000" sy="-100000" algn="bl" rotWithShape="0"/>
          </a:effectLst>
          <a:scene3d>
            <a:camera prst="perspectiveFront" fov="5400000"/>
            <a:lightRig rig="threePt" dir="t">
              <a:rot lat="0" lon="0" rev="19200000"/>
            </a:lightRig>
          </a:scene3d>
          <a:sp3d extrusionH="25400">
            <a:bevelT w="304800" h="152400" prst="convex"/>
            <a:extrusionClr>
              <a:srgbClr val="000000"/>
            </a:extrusionClr>
          </a:sp3d>
        </p:spPr>
      </p:pic>
    </p:spTree>
    <p:extLst>
      <p:ext uri="{BB962C8B-B14F-4D97-AF65-F5344CB8AC3E}">
        <p14:creationId xmlns:p14="http://schemas.microsoft.com/office/powerpoint/2010/main" val="189631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241</TotalTime>
  <Words>5221</Words>
  <Application>Microsoft Office PowerPoint</Application>
  <PresentationFormat>Widescreen</PresentationFormat>
  <Paragraphs>369</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2  Baran Outline</vt:lpstr>
      <vt:lpstr>Arial</vt:lpstr>
      <vt:lpstr>B Nazanin</vt:lpstr>
      <vt:lpstr>B Titr</vt:lpstr>
      <vt:lpstr>Calibri</vt:lpstr>
      <vt:lpstr>Century Gothic</vt:lpstr>
      <vt:lpstr>Times New Roman</vt:lpstr>
      <vt:lpstr>Wingdings</vt:lpstr>
      <vt:lpstr>Wingdings 3</vt:lpstr>
      <vt:lpstr>Ion Boardroom</vt:lpstr>
      <vt:lpstr>PowerPoint Presentation</vt:lpstr>
      <vt:lpstr>PowerPoint Presentation</vt:lpstr>
      <vt:lpstr>رئوس مطالب فصل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Hamid Hoseinpoor</dc:creator>
  <cp:lastModifiedBy>Hamid Hoseinpoor</cp:lastModifiedBy>
  <cp:revision>60</cp:revision>
  <dcterms:created xsi:type="dcterms:W3CDTF">2019-10-30T11:46:14Z</dcterms:created>
  <dcterms:modified xsi:type="dcterms:W3CDTF">2019-10-31T10:25:53Z</dcterms:modified>
</cp:coreProperties>
</file>